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62" r:id="rId3"/>
    <p:sldId id="263" r:id="rId4"/>
    <p:sldId id="264" r:id="rId5"/>
    <p:sldId id="257" r:id="rId6"/>
    <p:sldId id="259" r:id="rId7"/>
    <p:sldId id="258" r:id="rId8"/>
    <p:sldId id="272" r:id="rId9"/>
    <p:sldId id="268" r:id="rId10"/>
    <p:sldId id="271" r:id="rId11"/>
    <p:sldId id="269" r:id="rId12"/>
    <p:sldId id="270" r:id="rId13"/>
    <p:sldId id="260" r:id="rId14"/>
    <p:sldId id="261" r:id="rId15"/>
    <p:sldId id="265"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F8C1BC-96ED-4196-AC26-D7366A70CCD2}" v="232" dt="2019-10-02T00:36:12.8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446" autoAdjust="0"/>
    <p:restoredTop sz="94660"/>
  </p:normalViewPr>
  <p:slideViewPr>
    <p:cSldViewPr snapToGrid="0">
      <p:cViewPr varScale="1">
        <p:scale>
          <a:sx n="120" d="100"/>
          <a:sy n="120" d="100"/>
        </p:scale>
        <p:origin x="208" y="2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diagrams/_rels/data2.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hyperlink" Target="tel:303-501-5050" TargetMode="External"/><Relationship Id="rId1" Type="http://schemas.openxmlformats.org/officeDocument/2006/relationships/hyperlink" Target="mailto:Lindseyillustrations@gmail.com/" TargetMode="External"/><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 Id="rId14" Type="http://schemas.openxmlformats.org/officeDocument/2006/relationships/image" Target="../media/image1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hyperlink" Target="mailto:Lindseyillustrations@gmail.com/" TargetMode="External"/><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hyperlink" Target="tel:303-501-5050" TargetMode="External"/><Relationship Id="rId9" Type="http://schemas.openxmlformats.org/officeDocument/2006/relationships/image" Target="../media/image14.pn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E68AAC-A610-4FA7-85C1-626647108465}"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62D76E7A-4F5E-465B-ACA5-C87FE5E7A5DA}">
      <dgm:prSet/>
      <dgm:spPr/>
      <dgm:t>
        <a:bodyPr/>
        <a:lstStyle/>
        <a:p>
          <a:pPr>
            <a:defRPr cap="all"/>
          </a:pPr>
          <a:r>
            <a:rPr lang="en-US" b="1"/>
            <a:t>Grade Level: Kindergarten</a:t>
          </a:r>
          <a:endParaRPr lang="en-US"/>
        </a:p>
      </dgm:t>
    </dgm:pt>
    <dgm:pt modelId="{6957BDDD-FB60-4701-9D1F-158F131DB452}" type="parTrans" cxnId="{46EC0E5E-C276-4F43-AAC3-55D57B9E680E}">
      <dgm:prSet/>
      <dgm:spPr/>
      <dgm:t>
        <a:bodyPr/>
        <a:lstStyle/>
        <a:p>
          <a:endParaRPr lang="en-US"/>
        </a:p>
      </dgm:t>
    </dgm:pt>
    <dgm:pt modelId="{0EBF5921-4F9C-479A-892F-36F0482347DA}" type="sibTrans" cxnId="{46EC0E5E-C276-4F43-AAC3-55D57B9E680E}">
      <dgm:prSet/>
      <dgm:spPr/>
      <dgm:t>
        <a:bodyPr/>
        <a:lstStyle/>
        <a:p>
          <a:endParaRPr lang="en-US"/>
        </a:p>
      </dgm:t>
    </dgm:pt>
    <dgm:pt modelId="{DE7355CB-FA0F-46F7-AC4A-B0F085541374}">
      <dgm:prSet/>
      <dgm:spPr/>
      <dgm:t>
        <a:bodyPr/>
        <a:lstStyle/>
        <a:p>
          <a:pPr>
            <a:defRPr cap="all"/>
          </a:pPr>
          <a:r>
            <a:rPr lang="en-US" b="1"/>
            <a:t>Overarching theme: Fairytales/ Jack and the Bean Stalk</a:t>
          </a:r>
          <a:endParaRPr lang="en-US"/>
        </a:p>
      </dgm:t>
    </dgm:pt>
    <dgm:pt modelId="{4E9EA72C-A60E-4AC9-8901-A6AD13B9F374}" type="parTrans" cxnId="{B9743D19-5A23-483C-8C14-4FAEF40806F2}">
      <dgm:prSet/>
      <dgm:spPr/>
      <dgm:t>
        <a:bodyPr/>
        <a:lstStyle/>
        <a:p>
          <a:endParaRPr lang="en-US"/>
        </a:p>
      </dgm:t>
    </dgm:pt>
    <dgm:pt modelId="{05E312D4-FD61-4A8C-B0F3-1DCC31F89252}" type="sibTrans" cxnId="{B9743D19-5A23-483C-8C14-4FAEF40806F2}">
      <dgm:prSet/>
      <dgm:spPr/>
      <dgm:t>
        <a:bodyPr/>
        <a:lstStyle/>
        <a:p>
          <a:endParaRPr lang="en-US"/>
        </a:p>
      </dgm:t>
    </dgm:pt>
    <dgm:pt modelId="{462E4FFE-4135-46CE-83E3-8C1D002FD7FE}">
      <dgm:prSet/>
      <dgm:spPr/>
      <dgm:t>
        <a:bodyPr/>
        <a:lstStyle/>
        <a:p>
          <a:pPr>
            <a:defRPr cap="all"/>
          </a:pPr>
          <a:r>
            <a:rPr lang="en-US" b="1"/>
            <a:t>Subject focus for Art section: Mathematics  </a:t>
          </a:r>
          <a:endParaRPr lang="en-US"/>
        </a:p>
      </dgm:t>
    </dgm:pt>
    <dgm:pt modelId="{5FE535E1-E8D5-4862-9BD7-5BCDF47F2C45}" type="parTrans" cxnId="{9B08835F-5CEC-4841-B757-9BA6C63D5B82}">
      <dgm:prSet/>
      <dgm:spPr/>
      <dgm:t>
        <a:bodyPr/>
        <a:lstStyle/>
        <a:p>
          <a:endParaRPr lang="en-US"/>
        </a:p>
      </dgm:t>
    </dgm:pt>
    <dgm:pt modelId="{3DCA41CE-2BD1-4C8E-AD67-58E0E237B543}" type="sibTrans" cxnId="{9B08835F-5CEC-4841-B757-9BA6C63D5B82}">
      <dgm:prSet/>
      <dgm:spPr/>
      <dgm:t>
        <a:bodyPr/>
        <a:lstStyle/>
        <a:p>
          <a:endParaRPr lang="en-US"/>
        </a:p>
      </dgm:t>
    </dgm:pt>
    <dgm:pt modelId="{13199517-2EF3-4F7E-9092-FE5AF398DA87}" type="pres">
      <dgm:prSet presAssocID="{70E68AAC-A610-4FA7-85C1-626647108465}" presName="root" presStyleCnt="0">
        <dgm:presLayoutVars>
          <dgm:dir/>
          <dgm:resizeHandles val="exact"/>
        </dgm:presLayoutVars>
      </dgm:prSet>
      <dgm:spPr/>
    </dgm:pt>
    <dgm:pt modelId="{3B2F1D49-48A0-426F-8C77-53D329F97BC6}" type="pres">
      <dgm:prSet presAssocID="{62D76E7A-4F5E-465B-ACA5-C87FE5E7A5DA}" presName="compNode" presStyleCnt="0"/>
      <dgm:spPr/>
    </dgm:pt>
    <dgm:pt modelId="{06153132-47C9-414B-B280-FFBA6F1F001C}" type="pres">
      <dgm:prSet presAssocID="{62D76E7A-4F5E-465B-ACA5-C87FE5E7A5DA}" presName="iconBgRect" presStyleLbl="bgShp" presStyleIdx="0" presStyleCnt="3"/>
      <dgm:spPr/>
    </dgm:pt>
    <dgm:pt modelId="{60165D93-AC5F-41E0-A4C3-41FAE39B9270}" type="pres">
      <dgm:prSet presAssocID="{62D76E7A-4F5E-465B-ACA5-C87FE5E7A5D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9D00DC4B-F83A-4726-B870-EC43DC1FF68D}" type="pres">
      <dgm:prSet presAssocID="{62D76E7A-4F5E-465B-ACA5-C87FE5E7A5DA}" presName="spaceRect" presStyleCnt="0"/>
      <dgm:spPr/>
    </dgm:pt>
    <dgm:pt modelId="{54F7C10B-F868-457E-AA19-CB3B6019737B}" type="pres">
      <dgm:prSet presAssocID="{62D76E7A-4F5E-465B-ACA5-C87FE5E7A5DA}" presName="textRect" presStyleLbl="revTx" presStyleIdx="0" presStyleCnt="3">
        <dgm:presLayoutVars>
          <dgm:chMax val="1"/>
          <dgm:chPref val="1"/>
        </dgm:presLayoutVars>
      </dgm:prSet>
      <dgm:spPr/>
    </dgm:pt>
    <dgm:pt modelId="{11B5CC96-5F97-4AFD-B446-AFD5A497A325}" type="pres">
      <dgm:prSet presAssocID="{0EBF5921-4F9C-479A-892F-36F0482347DA}" presName="sibTrans" presStyleCnt="0"/>
      <dgm:spPr/>
    </dgm:pt>
    <dgm:pt modelId="{D3D5DF59-7B0A-49F1-89AA-D752C2ABBE09}" type="pres">
      <dgm:prSet presAssocID="{DE7355CB-FA0F-46F7-AC4A-B0F085541374}" presName="compNode" presStyleCnt="0"/>
      <dgm:spPr/>
    </dgm:pt>
    <dgm:pt modelId="{DB1E747B-DEDB-4E4D-AFB8-0EF650B76686}" type="pres">
      <dgm:prSet presAssocID="{DE7355CB-FA0F-46F7-AC4A-B0F085541374}" presName="iconBgRect" presStyleLbl="bgShp" presStyleIdx="1" presStyleCnt="3"/>
      <dgm:spPr/>
    </dgm:pt>
    <dgm:pt modelId="{AD28465E-949E-4A64-BA15-6783B0447E34}" type="pres">
      <dgm:prSet presAssocID="{DE7355CB-FA0F-46F7-AC4A-B0F085541374}"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nicorn"/>
        </a:ext>
      </dgm:extLst>
    </dgm:pt>
    <dgm:pt modelId="{2404377D-C4DB-46E3-8F5A-0671F411DB29}" type="pres">
      <dgm:prSet presAssocID="{DE7355CB-FA0F-46F7-AC4A-B0F085541374}" presName="spaceRect" presStyleCnt="0"/>
      <dgm:spPr/>
    </dgm:pt>
    <dgm:pt modelId="{064733EE-5E82-422F-8CC9-D2929B660CB6}" type="pres">
      <dgm:prSet presAssocID="{DE7355CB-FA0F-46F7-AC4A-B0F085541374}" presName="textRect" presStyleLbl="revTx" presStyleIdx="1" presStyleCnt="3">
        <dgm:presLayoutVars>
          <dgm:chMax val="1"/>
          <dgm:chPref val="1"/>
        </dgm:presLayoutVars>
      </dgm:prSet>
      <dgm:spPr/>
    </dgm:pt>
    <dgm:pt modelId="{1205707C-C9E5-42A6-B5B1-1550EA3CC5F7}" type="pres">
      <dgm:prSet presAssocID="{05E312D4-FD61-4A8C-B0F3-1DCC31F89252}" presName="sibTrans" presStyleCnt="0"/>
      <dgm:spPr/>
    </dgm:pt>
    <dgm:pt modelId="{C6073E34-2B6C-43B0-8EDB-3EEA184EDF37}" type="pres">
      <dgm:prSet presAssocID="{462E4FFE-4135-46CE-83E3-8C1D002FD7FE}" presName="compNode" presStyleCnt="0"/>
      <dgm:spPr/>
    </dgm:pt>
    <dgm:pt modelId="{36135EF9-F165-49AD-A981-E4947D2350F3}" type="pres">
      <dgm:prSet presAssocID="{462E4FFE-4135-46CE-83E3-8C1D002FD7FE}" presName="iconBgRect" presStyleLbl="bgShp" presStyleIdx="2" presStyleCnt="3"/>
      <dgm:spPr/>
    </dgm:pt>
    <dgm:pt modelId="{C0C7F7E9-65E9-48A1-9E67-315CE2C0DD60}" type="pres">
      <dgm:prSet presAssocID="{462E4FFE-4135-46CE-83E3-8C1D002FD7F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alette"/>
        </a:ext>
      </dgm:extLst>
    </dgm:pt>
    <dgm:pt modelId="{423BBCC8-6C28-401F-9D5A-FB2D54A7EA4A}" type="pres">
      <dgm:prSet presAssocID="{462E4FFE-4135-46CE-83E3-8C1D002FD7FE}" presName="spaceRect" presStyleCnt="0"/>
      <dgm:spPr/>
    </dgm:pt>
    <dgm:pt modelId="{1F54203A-62CD-4B68-8DB5-67684FFFAD1A}" type="pres">
      <dgm:prSet presAssocID="{462E4FFE-4135-46CE-83E3-8C1D002FD7FE}" presName="textRect" presStyleLbl="revTx" presStyleIdx="2" presStyleCnt="3">
        <dgm:presLayoutVars>
          <dgm:chMax val="1"/>
          <dgm:chPref val="1"/>
        </dgm:presLayoutVars>
      </dgm:prSet>
      <dgm:spPr/>
    </dgm:pt>
  </dgm:ptLst>
  <dgm:cxnLst>
    <dgm:cxn modelId="{B9743D19-5A23-483C-8C14-4FAEF40806F2}" srcId="{70E68AAC-A610-4FA7-85C1-626647108465}" destId="{DE7355CB-FA0F-46F7-AC4A-B0F085541374}" srcOrd="1" destOrd="0" parTransId="{4E9EA72C-A60E-4AC9-8901-A6AD13B9F374}" sibTransId="{05E312D4-FD61-4A8C-B0F3-1DCC31F89252}"/>
    <dgm:cxn modelId="{CCA9C033-0CE9-4BF9-A36C-69DF893788DF}" type="presOf" srcId="{70E68AAC-A610-4FA7-85C1-626647108465}" destId="{13199517-2EF3-4F7E-9092-FE5AF398DA87}" srcOrd="0" destOrd="0" presId="urn:microsoft.com/office/officeart/2018/5/layout/IconCircleLabelList"/>
    <dgm:cxn modelId="{46EC0E5E-C276-4F43-AAC3-55D57B9E680E}" srcId="{70E68AAC-A610-4FA7-85C1-626647108465}" destId="{62D76E7A-4F5E-465B-ACA5-C87FE5E7A5DA}" srcOrd="0" destOrd="0" parTransId="{6957BDDD-FB60-4701-9D1F-158F131DB452}" sibTransId="{0EBF5921-4F9C-479A-892F-36F0482347DA}"/>
    <dgm:cxn modelId="{9B08835F-5CEC-4841-B757-9BA6C63D5B82}" srcId="{70E68AAC-A610-4FA7-85C1-626647108465}" destId="{462E4FFE-4135-46CE-83E3-8C1D002FD7FE}" srcOrd="2" destOrd="0" parTransId="{5FE535E1-E8D5-4862-9BD7-5BCDF47F2C45}" sibTransId="{3DCA41CE-2BD1-4C8E-AD67-58E0E237B543}"/>
    <dgm:cxn modelId="{73B4EA6A-6BC2-4FA7-BF90-2C4A7ADC62B7}" type="presOf" srcId="{DE7355CB-FA0F-46F7-AC4A-B0F085541374}" destId="{064733EE-5E82-422F-8CC9-D2929B660CB6}" srcOrd="0" destOrd="0" presId="urn:microsoft.com/office/officeart/2018/5/layout/IconCircleLabelList"/>
    <dgm:cxn modelId="{B4E49B7C-FB65-4696-A4C1-5A7DBA525DC9}" type="presOf" srcId="{462E4FFE-4135-46CE-83E3-8C1D002FD7FE}" destId="{1F54203A-62CD-4B68-8DB5-67684FFFAD1A}" srcOrd="0" destOrd="0" presId="urn:microsoft.com/office/officeart/2018/5/layout/IconCircleLabelList"/>
    <dgm:cxn modelId="{B6A013FB-0BDD-44D7-9EDD-852809E84DDA}" type="presOf" srcId="{62D76E7A-4F5E-465B-ACA5-C87FE5E7A5DA}" destId="{54F7C10B-F868-457E-AA19-CB3B6019737B}" srcOrd="0" destOrd="0" presId="urn:microsoft.com/office/officeart/2018/5/layout/IconCircleLabelList"/>
    <dgm:cxn modelId="{93675FAE-EEEC-4799-85EC-12A9F15B58DB}" type="presParOf" srcId="{13199517-2EF3-4F7E-9092-FE5AF398DA87}" destId="{3B2F1D49-48A0-426F-8C77-53D329F97BC6}" srcOrd="0" destOrd="0" presId="urn:microsoft.com/office/officeart/2018/5/layout/IconCircleLabelList"/>
    <dgm:cxn modelId="{5FE7A38F-3DDA-4EE5-A8B2-B0A9104CD88B}" type="presParOf" srcId="{3B2F1D49-48A0-426F-8C77-53D329F97BC6}" destId="{06153132-47C9-414B-B280-FFBA6F1F001C}" srcOrd="0" destOrd="0" presId="urn:microsoft.com/office/officeart/2018/5/layout/IconCircleLabelList"/>
    <dgm:cxn modelId="{7AE413AE-726B-4932-ADA9-6B8E37E8EDB6}" type="presParOf" srcId="{3B2F1D49-48A0-426F-8C77-53D329F97BC6}" destId="{60165D93-AC5F-41E0-A4C3-41FAE39B9270}" srcOrd="1" destOrd="0" presId="urn:microsoft.com/office/officeart/2018/5/layout/IconCircleLabelList"/>
    <dgm:cxn modelId="{BA4021D6-98AE-4142-A71A-318CD579ED83}" type="presParOf" srcId="{3B2F1D49-48A0-426F-8C77-53D329F97BC6}" destId="{9D00DC4B-F83A-4726-B870-EC43DC1FF68D}" srcOrd="2" destOrd="0" presId="urn:microsoft.com/office/officeart/2018/5/layout/IconCircleLabelList"/>
    <dgm:cxn modelId="{0C55DA69-F410-43CF-B349-6C7A7FFFC5B1}" type="presParOf" srcId="{3B2F1D49-48A0-426F-8C77-53D329F97BC6}" destId="{54F7C10B-F868-457E-AA19-CB3B6019737B}" srcOrd="3" destOrd="0" presId="urn:microsoft.com/office/officeart/2018/5/layout/IconCircleLabelList"/>
    <dgm:cxn modelId="{4A0A9F5D-FA37-412C-AD9D-8398A5C837B6}" type="presParOf" srcId="{13199517-2EF3-4F7E-9092-FE5AF398DA87}" destId="{11B5CC96-5F97-4AFD-B446-AFD5A497A325}" srcOrd="1" destOrd="0" presId="urn:microsoft.com/office/officeart/2018/5/layout/IconCircleLabelList"/>
    <dgm:cxn modelId="{73299F66-A27D-45D9-A9E9-40F8B105DBD0}" type="presParOf" srcId="{13199517-2EF3-4F7E-9092-FE5AF398DA87}" destId="{D3D5DF59-7B0A-49F1-89AA-D752C2ABBE09}" srcOrd="2" destOrd="0" presId="urn:microsoft.com/office/officeart/2018/5/layout/IconCircleLabelList"/>
    <dgm:cxn modelId="{2E20FCF1-F8C2-436E-A6FF-42EF07C8A840}" type="presParOf" srcId="{D3D5DF59-7B0A-49F1-89AA-D752C2ABBE09}" destId="{DB1E747B-DEDB-4E4D-AFB8-0EF650B76686}" srcOrd="0" destOrd="0" presId="urn:microsoft.com/office/officeart/2018/5/layout/IconCircleLabelList"/>
    <dgm:cxn modelId="{292F588E-5346-4349-BA5A-A6D178300EB6}" type="presParOf" srcId="{D3D5DF59-7B0A-49F1-89AA-D752C2ABBE09}" destId="{AD28465E-949E-4A64-BA15-6783B0447E34}" srcOrd="1" destOrd="0" presId="urn:microsoft.com/office/officeart/2018/5/layout/IconCircleLabelList"/>
    <dgm:cxn modelId="{AF73BD92-644B-455A-AD37-353EDB0CEA0C}" type="presParOf" srcId="{D3D5DF59-7B0A-49F1-89AA-D752C2ABBE09}" destId="{2404377D-C4DB-46E3-8F5A-0671F411DB29}" srcOrd="2" destOrd="0" presId="urn:microsoft.com/office/officeart/2018/5/layout/IconCircleLabelList"/>
    <dgm:cxn modelId="{6B4816F6-A54E-4F67-AEF3-0C236C6CB644}" type="presParOf" srcId="{D3D5DF59-7B0A-49F1-89AA-D752C2ABBE09}" destId="{064733EE-5E82-422F-8CC9-D2929B660CB6}" srcOrd="3" destOrd="0" presId="urn:microsoft.com/office/officeart/2018/5/layout/IconCircleLabelList"/>
    <dgm:cxn modelId="{96FFF418-0CA5-438A-A663-D58E2AB932BA}" type="presParOf" srcId="{13199517-2EF3-4F7E-9092-FE5AF398DA87}" destId="{1205707C-C9E5-42A6-B5B1-1550EA3CC5F7}" srcOrd="3" destOrd="0" presId="urn:microsoft.com/office/officeart/2018/5/layout/IconCircleLabelList"/>
    <dgm:cxn modelId="{B0DD84E2-9F6A-40B1-9B35-44E9673ECC7A}" type="presParOf" srcId="{13199517-2EF3-4F7E-9092-FE5AF398DA87}" destId="{C6073E34-2B6C-43B0-8EDB-3EEA184EDF37}" srcOrd="4" destOrd="0" presId="urn:microsoft.com/office/officeart/2018/5/layout/IconCircleLabelList"/>
    <dgm:cxn modelId="{342B1222-76A4-48DC-9484-9D311E38CFC6}" type="presParOf" srcId="{C6073E34-2B6C-43B0-8EDB-3EEA184EDF37}" destId="{36135EF9-F165-49AD-A981-E4947D2350F3}" srcOrd="0" destOrd="0" presId="urn:microsoft.com/office/officeart/2018/5/layout/IconCircleLabelList"/>
    <dgm:cxn modelId="{42830865-CC28-4622-828D-30B5FEE78330}" type="presParOf" srcId="{C6073E34-2B6C-43B0-8EDB-3EEA184EDF37}" destId="{C0C7F7E9-65E9-48A1-9E67-315CE2C0DD60}" srcOrd="1" destOrd="0" presId="urn:microsoft.com/office/officeart/2018/5/layout/IconCircleLabelList"/>
    <dgm:cxn modelId="{6376E6C0-6EDD-4057-8923-C0ECD1E0B47F}" type="presParOf" srcId="{C6073E34-2B6C-43B0-8EDB-3EEA184EDF37}" destId="{423BBCC8-6C28-401F-9D5A-FB2D54A7EA4A}" srcOrd="2" destOrd="0" presId="urn:microsoft.com/office/officeart/2018/5/layout/IconCircleLabelList"/>
    <dgm:cxn modelId="{31F044FE-4FE6-429C-AD4C-50F3105522DB}" type="presParOf" srcId="{C6073E34-2B6C-43B0-8EDB-3EEA184EDF37}" destId="{1F54203A-62CD-4B68-8DB5-67684FFFAD1A}"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5DB278D-707E-437C-9D90-C3ED83E24808}"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B762675B-F020-4E2B-87CC-50BE9D511E5C}">
      <dgm:prSet/>
      <dgm:spPr/>
      <dgm:t>
        <a:bodyPr/>
        <a:lstStyle/>
        <a:p>
          <a:pPr>
            <a:lnSpc>
              <a:spcPct val="100000"/>
            </a:lnSpc>
          </a:pPr>
          <a:r>
            <a:rPr lang="en-US" dirty="0"/>
            <a:t>Lindsey Bell/ Texas Residency and Denver Colorado Residency/ Email: </a:t>
          </a:r>
          <a:r>
            <a:rPr lang="en-US" b="1" u="sng" dirty="0">
              <a:hlinkClick xmlns:r="http://schemas.openxmlformats.org/officeDocument/2006/relationships" r:id="rId1"/>
            </a:rPr>
            <a:t>Lindseyillustrations@gmail.com/</a:t>
          </a:r>
          <a:r>
            <a:rPr lang="en-US" b="1" u="sng" dirty="0"/>
            <a:t> </a:t>
          </a:r>
          <a:r>
            <a:rPr lang="en-US" dirty="0"/>
            <a:t>Phone Number:  </a:t>
          </a:r>
          <a:r>
            <a:rPr lang="en-US" dirty="0">
              <a:hlinkClick xmlns:r="http://schemas.openxmlformats.org/officeDocument/2006/relationships" r:id="rId2"/>
            </a:rPr>
            <a:t>303-501-5050</a:t>
          </a:r>
          <a:endParaRPr lang="en-US" dirty="0"/>
        </a:p>
      </dgm:t>
    </dgm:pt>
    <dgm:pt modelId="{1ACAA667-062C-4027-B177-D4DDBB028019}" type="parTrans" cxnId="{D01F0DDD-5718-409B-96F4-896A29F1827A}">
      <dgm:prSet/>
      <dgm:spPr/>
      <dgm:t>
        <a:bodyPr/>
        <a:lstStyle/>
        <a:p>
          <a:endParaRPr lang="en-US"/>
        </a:p>
      </dgm:t>
    </dgm:pt>
    <dgm:pt modelId="{8A92D9EC-03B0-412C-9A8A-1BB93A8B0EFB}" type="sibTrans" cxnId="{D01F0DDD-5718-409B-96F4-896A29F1827A}">
      <dgm:prSet/>
      <dgm:spPr/>
      <dgm:t>
        <a:bodyPr/>
        <a:lstStyle/>
        <a:p>
          <a:pPr>
            <a:lnSpc>
              <a:spcPct val="100000"/>
            </a:lnSpc>
          </a:pPr>
          <a:endParaRPr lang="en-US"/>
        </a:p>
      </dgm:t>
    </dgm:pt>
    <dgm:pt modelId="{B2B39EDA-F86D-49CA-8E26-BAC66DBBEB99}">
      <dgm:prSet/>
      <dgm:spPr/>
      <dgm:t>
        <a:bodyPr/>
        <a:lstStyle/>
        <a:p>
          <a:pPr>
            <a:lnSpc>
              <a:spcPct val="100000"/>
            </a:lnSpc>
          </a:pPr>
          <a:r>
            <a:rPr lang="en-US" dirty="0"/>
            <a:t>Lindsey Bell is a Children's book creator and aspiring artist who works as a freelance illustrator and teacher. She received her BFA in illustration from Rocky Mountain College of Art and Design and is currently residing in the suburbs of Denver Colorado. Her services and specialties are in children’s book illustration, cover illustrations, character design, editorial illustration and teaching. </a:t>
          </a:r>
        </a:p>
      </dgm:t>
    </dgm:pt>
    <dgm:pt modelId="{9BE58925-E578-40AD-B4FF-C2B723B30A48}" type="parTrans" cxnId="{F9C094E6-EC7D-432A-9C42-6C731CAACE54}">
      <dgm:prSet/>
      <dgm:spPr/>
      <dgm:t>
        <a:bodyPr/>
        <a:lstStyle/>
        <a:p>
          <a:endParaRPr lang="en-US"/>
        </a:p>
      </dgm:t>
    </dgm:pt>
    <dgm:pt modelId="{44D616D2-7A14-4765-90F9-DC226AAB339D}" type="sibTrans" cxnId="{F9C094E6-EC7D-432A-9C42-6C731CAACE54}">
      <dgm:prSet/>
      <dgm:spPr/>
      <dgm:t>
        <a:bodyPr/>
        <a:lstStyle/>
        <a:p>
          <a:pPr>
            <a:lnSpc>
              <a:spcPct val="100000"/>
            </a:lnSpc>
          </a:pPr>
          <a:endParaRPr lang="en-US"/>
        </a:p>
      </dgm:t>
    </dgm:pt>
    <dgm:pt modelId="{D2299513-2F22-4559-B7C1-DB5C48761259}">
      <dgm:prSet/>
      <dgm:spPr/>
      <dgm:t>
        <a:bodyPr/>
        <a:lstStyle/>
        <a:p>
          <a:pPr>
            <a:lnSpc>
              <a:spcPct val="100000"/>
            </a:lnSpc>
          </a:pPr>
          <a:endParaRPr lang="en-US" dirty="0"/>
        </a:p>
      </dgm:t>
    </dgm:pt>
    <dgm:pt modelId="{C70AE71E-67CF-4808-B0EE-73945E7A2FD5}" type="parTrans" cxnId="{D4C35B0D-D5B7-418A-B3C5-8D8CB870A48A}">
      <dgm:prSet/>
      <dgm:spPr/>
      <dgm:t>
        <a:bodyPr/>
        <a:lstStyle/>
        <a:p>
          <a:endParaRPr lang="en-US"/>
        </a:p>
      </dgm:t>
    </dgm:pt>
    <dgm:pt modelId="{02A0C58E-453D-4AE2-B630-EBFA4B8E5830}" type="sibTrans" cxnId="{D4C35B0D-D5B7-418A-B3C5-8D8CB870A48A}">
      <dgm:prSet/>
      <dgm:spPr/>
      <dgm:t>
        <a:bodyPr/>
        <a:lstStyle/>
        <a:p>
          <a:pPr>
            <a:lnSpc>
              <a:spcPct val="100000"/>
            </a:lnSpc>
          </a:pPr>
          <a:endParaRPr lang="en-US"/>
        </a:p>
      </dgm:t>
    </dgm:pt>
    <dgm:pt modelId="{C9ECEF52-716C-43E5-96C6-DE4410130D9C}">
      <dgm:prSet/>
      <dgm:spPr/>
      <dgm:t>
        <a:bodyPr/>
        <a:lstStyle/>
        <a:p>
          <a:pPr>
            <a:lnSpc>
              <a:spcPct val="100000"/>
            </a:lnSpc>
          </a:pPr>
          <a:r>
            <a:rPr lang="en-US" dirty="0"/>
            <a:t>I chose this artist because she is a children’s book illustrator and received her BFA in Illustration so I knew she was a certified source for classroom artwork and would be beneficial to tie into the lessons being taught.  </a:t>
          </a:r>
        </a:p>
      </dgm:t>
    </dgm:pt>
    <dgm:pt modelId="{545EF356-9637-4CA9-B2E1-1A74DB7D2684}" type="parTrans" cxnId="{3E81F165-79A3-40D1-B617-BDD1C7723C15}">
      <dgm:prSet/>
      <dgm:spPr/>
      <dgm:t>
        <a:bodyPr/>
        <a:lstStyle/>
        <a:p>
          <a:endParaRPr lang="en-US"/>
        </a:p>
      </dgm:t>
    </dgm:pt>
    <dgm:pt modelId="{890FF997-D2C8-4903-B5F0-885B27EE895D}" type="sibTrans" cxnId="{3E81F165-79A3-40D1-B617-BDD1C7723C15}">
      <dgm:prSet/>
      <dgm:spPr/>
      <dgm:t>
        <a:bodyPr/>
        <a:lstStyle/>
        <a:p>
          <a:pPr>
            <a:lnSpc>
              <a:spcPct val="100000"/>
            </a:lnSpc>
          </a:pPr>
          <a:endParaRPr lang="en-US"/>
        </a:p>
      </dgm:t>
    </dgm:pt>
    <dgm:pt modelId="{B8785B97-87E9-4411-BB08-F5BC2A69A846}">
      <dgm:prSet/>
      <dgm:spPr/>
      <dgm:t>
        <a:bodyPr/>
        <a:lstStyle/>
        <a:p>
          <a:pPr>
            <a:lnSpc>
              <a:spcPct val="100000"/>
            </a:lnSpc>
          </a:pPr>
          <a:r>
            <a:rPr lang="en-US"/>
            <a:t>The teaching objective that will be addressed will be how to create artworks using a variety of lines, shapes, colors, textures, and forms. </a:t>
          </a:r>
          <a:endParaRPr lang="en-US" dirty="0"/>
        </a:p>
      </dgm:t>
    </dgm:pt>
    <dgm:pt modelId="{C74DB489-C99E-4FDE-A3F4-53C55F114CFD}" type="parTrans" cxnId="{B33A5C6B-8E74-49C8-BCEA-27F31C964EB9}">
      <dgm:prSet/>
      <dgm:spPr/>
      <dgm:t>
        <a:bodyPr/>
        <a:lstStyle/>
        <a:p>
          <a:endParaRPr lang="en-US"/>
        </a:p>
      </dgm:t>
    </dgm:pt>
    <dgm:pt modelId="{8F284E4D-1364-459F-B020-E52B28823D7F}" type="sibTrans" cxnId="{B33A5C6B-8E74-49C8-BCEA-27F31C964EB9}">
      <dgm:prSet/>
      <dgm:spPr/>
      <dgm:t>
        <a:bodyPr/>
        <a:lstStyle/>
        <a:p>
          <a:endParaRPr lang="en-US"/>
        </a:p>
      </dgm:t>
    </dgm:pt>
    <dgm:pt modelId="{47876216-B995-49B5-A84B-F13FD77D978D}" type="pres">
      <dgm:prSet presAssocID="{25DB278D-707E-437C-9D90-C3ED83E24808}" presName="root" presStyleCnt="0">
        <dgm:presLayoutVars>
          <dgm:dir/>
          <dgm:resizeHandles val="exact"/>
        </dgm:presLayoutVars>
      </dgm:prSet>
      <dgm:spPr/>
    </dgm:pt>
    <dgm:pt modelId="{647099D6-C418-4C1A-9A6C-5EA74F57B4A7}" type="pres">
      <dgm:prSet presAssocID="{25DB278D-707E-437C-9D90-C3ED83E24808}" presName="container" presStyleCnt="0">
        <dgm:presLayoutVars>
          <dgm:dir/>
          <dgm:resizeHandles val="exact"/>
        </dgm:presLayoutVars>
      </dgm:prSet>
      <dgm:spPr/>
    </dgm:pt>
    <dgm:pt modelId="{40C6F250-5056-4D74-8437-6F95617C7938}" type="pres">
      <dgm:prSet presAssocID="{B762675B-F020-4E2B-87CC-50BE9D511E5C}" presName="compNode" presStyleCnt="0"/>
      <dgm:spPr/>
    </dgm:pt>
    <dgm:pt modelId="{7B70776D-B591-4B64-9F6E-3A3E7776AB5E}" type="pres">
      <dgm:prSet presAssocID="{B762675B-F020-4E2B-87CC-50BE9D511E5C}" presName="iconBgRect" presStyleLbl="bgShp" presStyleIdx="0" presStyleCnt="5" custLinFactNeighborX="-776" custLinFactNeighborY="-44910"/>
      <dgm:spPr/>
    </dgm:pt>
    <dgm:pt modelId="{7BD73BDF-119A-4AF4-8B57-BF6C22C89633}" type="pres">
      <dgm:prSet presAssocID="{B762675B-F020-4E2B-87CC-50BE9D511E5C}" presName="iconRect" presStyleLbl="node1" presStyleIdx="0" presStyleCnt="5" custLinFactNeighborX="-11395" custLinFactNeighborY="-7900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hishing"/>
        </a:ext>
      </dgm:extLst>
    </dgm:pt>
    <dgm:pt modelId="{F8E60E09-37D1-4DE8-9AF6-1204F8F76AB2}" type="pres">
      <dgm:prSet presAssocID="{B762675B-F020-4E2B-87CC-50BE9D511E5C}" presName="spaceRect" presStyleCnt="0"/>
      <dgm:spPr/>
    </dgm:pt>
    <dgm:pt modelId="{2C4DB2D0-CADC-46EE-B7B2-D52486C98EF3}" type="pres">
      <dgm:prSet presAssocID="{B762675B-F020-4E2B-87CC-50BE9D511E5C}" presName="textRect" presStyleLbl="revTx" presStyleIdx="0" presStyleCnt="5" custLinFactNeighborX="-633" custLinFactNeighborY="-43853">
        <dgm:presLayoutVars>
          <dgm:chMax val="1"/>
          <dgm:chPref val="1"/>
        </dgm:presLayoutVars>
      </dgm:prSet>
      <dgm:spPr/>
    </dgm:pt>
    <dgm:pt modelId="{4B329891-30C9-4722-9C3D-9E4B27668716}" type="pres">
      <dgm:prSet presAssocID="{8A92D9EC-03B0-412C-9A8A-1BB93A8B0EFB}" presName="sibTrans" presStyleLbl="sibTrans2D1" presStyleIdx="0" presStyleCnt="0"/>
      <dgm:spPr/>
    </dgm:pt>
    <dgm:pt modelId="{2F50AC34-5C4B-45E1-A1D9-99503C9FACBF}" type="pres">
      <dgm:prSet presAssocID="{B2B39EDA-F86D-49CA-8E26-BAC66DBBEB99}" presName="compNode" presStyleCnt="0"/>
      <dgm:spPr/>
    </dgm:pt>
    <dgm:pt modelId="{1EAC1D26-3499-4AE2-B310-2C40BE5F63FA}" type="pres">
      <dgm:prSet presAssocID="{B2B39EDA-F86D-49CA-8E26-BAC66DBBEB99}" presName="iconBgRect" presStyleLbl="bgShp" presStyleIdx="1" presStyleCnt="5" custLinFactNeighborX="-2984" custLinFactNeighborY="-45822"/>
      <dgm:spPr/>
    </dgm:pt>
    <dgm:pt modelId="{47AB3229-E08A-411B-A08D-6789395566E7}" type="pres">
      <dgm:prSet presAssocID="{B2B39EDA-F86D-49CA-8E26-BAC66DBBEB99}" presName="iconRect" presStyleLbl="node1" presStyleIdx="1" presStyleCnt="5" custLinFactNeighborX="-5144" custLinFactNeighborY="-7900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toryboard"/>
        </a:ext>
      </dgm:extLst>
    </dgm:pt>
    <dgm:pt modelId="{657DAFF5-947D-40F5-983A-F54165E3184B}" type="pres">
      <dgm:prSet presAssocID="{B2B39EDA-F86D-49CA-8E26-BAC66DBBEB99}" presName="spaceRect" presStyleCnt="0"/>
      <dgm:spPr/>
    </dgm:pt>
    <dgm:pt modelId="{66680917-3782-44E1-B4C9-4978C418B578}" type="pres">
      <dgm:prSet presAssocID="{B2B39EDA-F86D-49CA-8E26-BAC66DBBEB99}" presName="textRect" presStyleLbl="revTx" presStyleIdx="1" presStyleCnt="5">
        <dgm:presLayoutVars>
          <dgm:chMax val="1"/>
          <dgm:chPref val="1"/>
        </dgm:presLayoutVars>
      </dgm:prSet>
      <dgm:spPr/>
    </dgm:pt>
    <dgm:pt modelId="{99AF6433-EB23-45A4-B7BC-0E320C504101}" type="pres">
      <dgm:prSet presAssocID="{44D616D2-7A14-4765-90F9-DC226AAB339D}" presName="sibTrans" presStyleLbl="sibTrans2D1" presStyleIdx="0" presStyleCnt="0"/>
      <dgm:spPr/>
    </dgm:pt>
    <dgm:pt modelId="{4518F5A9-3809-4B37-96DD-A13913F5C1D8}" type="pres">
      <dgm:prSet presAssocID="{D2299513-2F22-4559-B7C1-DB5C48761259}" presName="compNode" presStyleCnt="0"/>
      <dgm:spPr/>
    </dgm:pt>
    <dgm:pt modelId="{60D11D26-55DA-4743-9372-E0F54642B6A9}" type="pres">
      <dgm:prSet presAssocID="{D2299513-2F22-4559-B7C1-DB5C48761259}" presName="iconBgRect" presStyleLbl="bgShp" presStyleIdx="2" presStyleCnt="5" custScaleY="106434" custLinFactNeighborX="1321" custLinFactNeighborY="-45822"/>
      <dgm:spPr/>
    </dgm:pt>
    <dgm:pt modelId="{4A62D7B8-2A64-4BC9-9617-015E43D25EEB}" type="pres">
      <dgm:prSet presAssocID="{D2299513-2F22-4559-B7C1-DB5C48761259}" presName="iconRect" presStyleLbl="node1" presStyleIdx="2" presStyleCnt="5" custLinFactNeighborX="4849" custLinFactNeighborY="-79003"/>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Pencil"/>
        </a:ext>
      </dgm:extLst>
    </dgm:pt>
    <dgm:pt modelId="{87D2E581-BE21-4CEA-A787-2AF0A69E948D}" type="pres">
      <dgm:prSet presAssocID="{D2299513-2F22-4559-B7C1-DB5C48761259}" presName="spaceRect" presStyleCnt="0"/>
      <dgm:spPr/>
    </dgm:pt>
    <dgm:pt modelId="{FA6452CE-02A3-4CA1-AD93-1CC65AB7B606}" type="pres">
      <dgm:prSet presAssocID="{D2299513-2F22-4559-B7C1-DB5C48761259}" presName="textRect" presStyleLbl="revTx" presStyleIdx="2" presStyleCnt="5">
        <dgm:presLayoutVars>
          <dgm:chMax val="1"/>
          <dgm:chPref val="1"/>
        </dgm:presLayoutVars>
      </dgm:prSet>
      <dgm:spPr/>
    </dgm:pt>
    <dgm:pt modelId="{7879B1FB-87B7-42E7-BABE-E1740A8FE941}" type="pres">
      <dgm:prSet presAssocID="{02A0C58E-453D-4AE2-B630-EBFA4B8E5830}" presName="sibTrans" presStyleLbl="sibTrans2D1" presStyleIdx="0" presStyleCnt="0"/>
      <dgm:spPr/>
    </dgm:pt>
    <dgm:pt modelId="{F1DBB32A-A1E9-4A13-AC8E-0C37231495F7}" type="pres">
      <dgm:prSet presAssocID="{C9ECEF52-716C-43E5-96C6-DE4410130D9C}" presName="compNode" presStyleCnt="0"/>
      <dgm:spPr/>
    </dgm:pt>
    <dgm:pt modelId="{22473823-3480-4DF1-8553-7EA29387E05E}" type="pres">
      <dgm:prSet presAssocID="{C9ECEF52-716C-43E5-96C6-DE4410130D9C}" presName="iconBgRect" presStyleLbl="bgShp" presStyleIdx="3" presStyleCnt="5" custLinFactNeighborX="-1" custLinFactNeighborY="2983"/>
      <dgm:spPr/>
    </dgm:pt>
    <dgm:pt modelId="{B8DC0AC7-7C91-4F47-9275-CA16636B0102}" type="pres">
      <dgm:prSet presAssocID="{C9ECEF52-716C-43E5-96C6-DE4410130D9C}" presName="iconRect" presStyleLbl="node1" presStyleIdx="3" presStyleCnt="5" custLinFactNeighborX="-5144" custLinFactNeighborY="2572"/>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Family"/>
        </a:ext>
      </dgm:extLst>
    </dgm:pt>
    <dgm:pt modelId="{AA31437B-3889-4314-934A-C8F221690F68}" type="pres">
      <dgm:prSet presAssocID="{C9ECEF52-716C-43E5-96C6-DE4410130D9C}" presName="spaceRect" presStyleCnt="0"/>
      <dgm:spPr/>
    </dgm:pt>
    <dgm:pt modelId="{F824944F-4B87-4E39-AB4F-681AEF2257CA}" type="pres">
      <dgm:prSet presAssocID="{C9ECEF52-716C-43E5-96C6-DE4410130D9C}" presName="textRect" presStyleLbl="revTx" presStyleIdx="3" presStyleCnt="5">
        <dgm:presLayoutVars>
          <dgm:chMax val="1"/>
          <dgm:chPref val="1"/>
        </dgm:presLayoutVars>
      </dgm:prSet>
      <dgm:spPr/>
    </dgm:pt>
    <dgm:pt modelId="{0E078898-8E70-4879-A830-CCDD4A995D99}" type="pres">
      <dgm:prSet presAssocID="{890FF997-D2C8-4903-B5F0-885B27EE895D}" presName="sibTrans" presStyleLbl="sibTrans2D1" presStyleIdx="0" presStyleCnt="0"/>
      <dgm:spPr/>
    </dgm:pt>
    <dgm:pt modelId="{FCEEB1CB-EA2B-4EF5-8BFA-A8E61037AF4D}" type="pres">
      <dgm:prSet presAssocID="{B8785B97-87E9-4411-BB08-F5BC2A69A846}" presName="compNode" presStyleCnt="0"/>
      <dgm:spPr/>
    </dgm:pt>
    <dgm:pt modelId="{0F30491F-9644-42DC-8027-E3D49DCFBE3E}" type="pres">
      <dgm:prSet presAssocID="{B8785B97-87E9-4411-BB08-F5BC2A69A846}" presName="iconBgRect" presStyleLbl="bgShp" presStyleIdx="4" presStyleCnt="5"/>
      <dgm:spPr/>
    </dgm:pt>
    <dgm:pt modelId="{0AF18044-FC61-4B40-971A-12FF48A4C75F}" type="pres">
      <dgm:prSet presAssocID="{B8785B97-87E9-4411-BB08-F5BC2A69A846}" presName="iconRect" presStyleLbl="node1" presStyleIdx="4" presStyleCnt="5"/>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Fingerprint"/>
        </a:ext>
      </dgm:extLst>
    </dgm:pt>
    <dgm:pt modelId="{4A38F6F5-4C19-4A23-82F4-2321EBDAA726}" type="pres">
      <dgm:prSet presAssocID="{B8785B97-87E9-4411-BB08-F5BC2A69A846}" presName="spaceRect" presStyleCnt="0"/>
      <dgm:spPr/>
    </dgm:pt>
    <dgm:pt modelId="{A5B83A61-D7C5-4C74-BB51-613E6199B57A}" type="pres">
      <dgm:prSet presAssocID="{B8785B97-87E9-4411-BB08-F5BC2A69A846}" presName="textRect" presStyleLbl="revTx" presStyleIdx="4" presStyleCnt="5">
        <dgm:presLayoutVars>
          <dgm:chMax val="1"/>
          <dgm:chPref val="1"/>
        </dgm:presLayoutVars>
      </dgm:prSet>
      <dgm:spPr/>
    </dgm:pt>
  </dgm:ptLst>
  <dgm:cxnLst>
    <dgm:cxn modelId="{9F04C601-30BF-4AD8-B482-79C16F346F9D}" type="presOf" srcId="{02A0C58E-453D-4AE2-B630-EBFA4B8E5830}" destId="{7879B1FB-87B7-42E7-BABE-E1740A8FE941}" srcOrd="0" destOrd="0" presId="urn:microsoft.com/office/officeart/2018/2/layout/IconCircleList"/>
    <dgm:cxn modelId="{BADB060D-61BA-4D85-B5AC-10A89685D45C}" type="presOf" srcId="{B8785B97-87E9-4411-BB08-F5BC2A69A846}" destId="{A5B83A61-D7C5-4C74-BB51-613E6199B57A}" srcOrd="0" destOrd="0" presId="urn:microsoft.com/office/officeart/2018/2/layout/IconCircleList"/>
    <dgm:cxn modelId="{D4C35B0D-D5B7-418A-B3C5-8D8CB870A48A}" srcId="{25DB278D-707E-437C-9D90-C3ED83E24808}" destId="{D2299513-2F22-4559-B7C1-DB5C48761259}" srcOrd="2" destOrd="0" parTransId="{C70AE71E-67CF-4808-B0EE-73945E7A2FD5}" sibTransId="{02A0C58E-453D-4AE2-B630-EBFA4B8E5830}"/>
    <dgm:cxn modelId="{3CE2521F-CB8F-4650-A9A1-A6D83680CD86}" type="presOf" srcId="{B762675B-F020-4E2B-87CC-50BE9D511E5C}" destId="{2C4DB2D0-CADC-46EE-B7B2-D52486C98EF3}" srcOrd="0" destOrd="0" presId="urn:microsoft.com/office/officeart/2018/2/layout/IconCircleList"/>
    <dgm:cxn modelId="{B815FE22-BED6-48E2-9CDC-EB56FD948513}" type="presOf" srcId="{25DB278D-707E-437C-9D90-C3ED83E24808}" destId="{47876216-B995-49B5-A84B-F13FD77D978D}" srcOrd="0" destOrd="0" presId="urn:microsoft.com/office/officeart/2018/2/layout/IconCircleList"/>
    <dgm:cxn modelId="{1159BB5A-53FD-43CC-BFEF-E3A6F59E94D3}" type="presOf" srcId="{B2B39EDA-F86D-49CA-8E26-BAC66DBBEB99}" destId="{66680917-3782-44E1-B4C9-4978C418B578}" srcOrd="0" destOrd="0" presId="urn:microsoft.com/office/officeart/2018/2/layout/IconCircleList"/>
    <dgm:cxn modelId="{18537362-C56E-431C-B538-C17E86450BA3}" type="presOf" srcId="{C9ECEF52-716C-43E5-96C6-DE4410130D9C}" destId="{F824944F-4B87-4E39-AB4F-681AEF2257CA}" srcOrd="0" destOrd="0" presId="urn:microsoft.com/office/officeart/2018/2/layout/IconCircleList"/>
    <dgm:cxn modelId="{3E81F165-79A3-40D1-B617-BDD1C7723C15}" srcId="{25DB278D-707E-437C-9D90-C3ED83E24808}" destId="{C9ECEF52-716C-43E5-96C6-DE4410130D9C}" srcOrd="3" destOrd="0" parTransId="{545EF356-9637-4CA9-B2E1-1A74DB7D2684}" sibTransId="{890FF997-D2C8-4903-B5F0-885B27EE895D}"/>
    <dgm:cxn modelId="{B33A5C6B-8E74-49C8-BCEA-27F31C964EB9}" srcId="{25DB278D-707E-437C-9D90-C3ED83E24808}" destId="{B8785B97-87E9-4411-BB08-F5BC2A69A846}" srcOrd="4" destOrd="0" parTransId="{C74DB489-C99E-4FDE-A3F4-53C55F114CFD}" sibTransId="{8F284E4D-1364-459F-B020-E52B28823D7F}"/>
    <dgm:cxn modelId="{953106A2-4FF8-4E15-8F0A-B49EF1303DD4}" type="presOf" srcId="{8A92D9EC-03B0-412C-9A8A-1BB93A8B0EFB}" destId="{4B329891-30C9-4722-9C3D-9E4B27668716}" srcOrd="0" destOrd="0" presId="urn:microsoft.com/office/officeart/2018/2/layout/IconCircleList"/>
    <dgm:cxn modelId="{6DF5AAB3-57ED-4521-8051-E860662EF189}" type="presOf" srcId="{D2299513-2F22-4559-B7C1-DB5C48761259}" destId="{FA6452CE-02A3-4CA1-AD93-1CC65AB7B606}" srcOrd="0" destOrd="0" presId="urn:microsoft.com/office/officeart/2018/2/layout/IconCircleList"/>
    <dgm:cxn modelId="{D01F0DDD-5718-409B-96F4-896A29F1827A}" srcId="{25DB278D-707E-437C-9D90-C3ED83E24808}" destId="{B762675B-F020-4E2B-87CC-50BE9D511E5C}" srcOrd="0" destOrd="0" parTransId="{1ACAA667-062C-4027-B177-D4DDBB028019}" sibTransId="{8A92D9EC-03B0-412C-9A8A-1BB93A8B0EFB}"/>
    <dgm:cxn modelId="{A2BD1CDD-F1E3-4137-A54E-92CC605CD496}" type="presOf" srcId="{44D616D2-7A14-4765-90F9-DC226AAB339D}" destId="{99AF6433-EB23-45A4-B7BC-0E320C504101}" srcOrd="0" destOrd="0" presId="urn:microsoft.com/office/officeart/2018/2/layout/IconCircleList"/>
    <dgm:cxn modelId="{F9C094E6-EC7D-432A-9C42-6C731CAACE54}" srcId="{25DB278D-707E-437C-9D90-C3ED83E24808}" destId="{B2B39EDA-F86D-49CA-8E26-BAC66DBBEB99}" srcOrd="1" destOrd="0" parTransId="{9BE58925-E578-40AD-B4FF-C2B723B30A48}" sibTransId="{44D616D2-7A14-4765-90F9-DC226AAB339D}"/>
    <dgm:cxn modelId="{775741F1-680B-4369-BA48-3F309691EC74}" type="presOf" srcId="{890FF997-D2C8-4903-B5F0-885B27EE895D}" destId="{0E078898-8E70-4879-A830-CCDD4A995D99}" srcOrd="0" destOrd="0" presId="urn:microsoft.com/office/officeart/2018/2/layout/IconCircleList"/>
    <dgm:cxn modelId="{AA4D13A5-2C4B-4DF0-B98B-0D71DF11B095}" type="presParOf" srcId="{47876216-B995-49B5-A84B-F13FD77D978D}" destId="{647099D6-C418-4C1A-9A6C-5EA74F57B4A7}" srcOrd="0" destOrd="0" presId="urn:microsoft.com/office/officeart/2018/2/layout/IconCircleList"/>
    <dgm:cxn modelId="{C0D821F4-452A-44CE-BB43-96C14E29AAFD}" type="presParOf" srcId="{647099D6-C418-4C1A-9A6C-5EA74F57B4A7}" destId="{40C6F250-5056-4D74-8437-6F95617C7938}" srcOrd="0" destOrd="0" presId="urn:microsoft.com/office/officeart/2018/2/layout/IconCircleList"/>
    <dgm:cxn modelId="{8977A2F4-A79F-4F56-9F1A-B5FB0044AABA}" type="presParOf" srcId="{40C6F250-5056-4D74-8437-6F95617C7938}" destId="{7B70776D-B591-4B64-9F6E-3A3E7776AB5E}" srcOrd="0" destOrd="0" presId="urn:microsoft.com/office/officeart/2018/2/layout/IconCircleList"/>
    <dgm:cxn modelId="{62E7C94E-7447-4F2B-82BD-44CC2C235A12}" type="presParOf" srcId="{40C6F250-5056-4D74-8437-6F95617C7938}" destId="{7BD73BDF-119A-4AF4-8B57-BF6C22C89633}" srcOrd="1" destOrd="0" presId="urn:microsoft.com/office/officeart/2018/2/layout/IconCircleList"/>
    <dgm:cxn modelId="{2BB27479-8BB5-4313-AD24-7C5FF3E3A5B6}" type="presParOf" srcId="{40C6F250-5056-4D74-8437-6F95617C7938}" destId="{F8E60E09-37D1-4DE8-9AF6-1204F8F76AB2}" srcOrd="2" destOrd="0" presId="urn:microsoft.com/office/officeart/2018/2/layout/IconCircleList"/>
    <dgm:cxn modelId="{7F17E7D6-9439-4022-8D67-5E318A439BE2}" type="presParOf" srcId="{40C6F250-5056-4D74-8437-6F95617C7938}" destId="{2C4DB2D0-CADC-46EE-B7B2-D52486C98EF3}" srcOrd="3" destOrd="0" presId="urn:microsoft.com/office/officeart/2018/2/layout/IconCircleList"/>
    <dgm:cxn modelId="{B9240F7C-8BFA-4617-B118-7A61BF55606A}" type="presParOf" srcId="{647099D6-C418-4C1A-9A6C-5EA74F57B4A7}" destId="{4B329891-30C9-4722-9C3D-9E4B27668716}" srcOrd="1" destOrd="0" presId="urn:microsoft.com/office/officeart/2018/2/layout/IconCircleList"/>
    <dgm:cxn modelId="{3B37463C-6B8E-4706-B4A7-05AD8BBCB16E}" type="presParOf" srcId="{647099D6-C418-4C1A-9A6C-5EA74F57B4A7}" destId="{2F50AC34-5C4B-45E1-A1D9-99503C9FACBF}" srcOrd="2" destOrd="0" presId="urn:microsoft.com/office/officeart/2018/2/layout/IconCircleList"/>
    <dgm:cxn modelId="{5E1B85AD-EF1F-4A02-947F-D0B20D974EBC}" type="presParOf" srcId="{2F50AC34-5C4B-45E1-A1D9-99503C9FACBF}" destId="{1EAC1D26-3499-4AE2-B310-2C40BE5F63FA}" srcOrd="0" destOrd="0" presId="urn:microsoft.com/office/officeart/2018/2/layout/IconCircleList"/>
    <dgm:cxn modelId="{4947C4A2-FE00-482E-8766-4AE5C6B00A48}" type="presParOf" srcId="{2F50AC34-5C4B-45E1-A1D9-99503C9FACBF}" destId="{47AB3229-E08A-411B-A08D-6789395566E7}" srcOrd="1" destOrd="0" presId="urn:microsoft.com/office/officeart/2018/2/layout/IconCircleList"/>
    <dgm:cxn modelId="{6DDB1A38-CED3-4B8F-AB8A-DE54FEEB6531}" type="presParOf" srcId="{2F50AC34-5C4B-45E1-A1D9-99503C9FACBF}" destId="{657DAFF5-947D-40F5-983A-F54165E3184B}" srcOrd="2" destOrd="0" presId="urn:microsoft.com/office/officeart/2018/2/layout/IconCircleList"/>
    <dgm:cxn modelId="{23C97DFF-E1F8-499D-87C0-11A24CF3EC39}" type="presParOf" srcId="{2F50AC34-5C4B-45E1-A1D9-99503C9FACBF}" destId="{66680917-3782-44E1-B4C9-4978C418B578}" srcOrd="3" destOrd="0" presId="urn:microsoft.com/office/officeart/2018/2/layout/IconCircleList"/>
    <dgm:cxn modelId="{1DDCD75B-E6B1-4572-8EE7-394E5DFA3594}" type="presParOf" srcId="{647099D6-C418-4C1A-9A6C-5EA74F57B4A7}" destId="{99AF6433-EB23-45A4-B7BC-0E320C504101}" srcOrd="3" destOrd="0" presId="urn:microsoft.com/office/officeart/2018/2/layout/IconCircleList"/>
    <dgm:cxn modelId="{FAE5818D-1C86-48C6-BCAE-A0222BFC6C4B}" type="presParOf" srcId="{647099D6-C418-4C1A-9A6C-5EA74F57B4A7}" destId="{4518F5A9-3809-4B37-96DD-A13913F5C1D8}" srcOrd="4" destOrd="0" presId="urn:microsoft.com/office/officeart/2018/2/layout/IconCircleList"/>
    <dgm:cxn modelId="{B13336F8-F6A5-41C3-9CE4-8E7F33A460C6}" type="presParOf" srcId="{4518F5A9-3809-4B37-96DD-A13913F5C1D8}" destId="{60D11D26-55DA-4743-9372-E0F54642B6A9}" srcOrd="0" destOrd="0" presId="urn:microsoft.com/office/officeart/2018/2/layout/IconCircleList"/>
    <dgm:cxn modelId="{BCBB9EFF-96C6-4F77-8C62-499DC16A1B57}" type="presParOf" srcId="{4518F5A9-3809-4B37-96DD-A13913F5C1D8}" destId="{4A62D7B8-2A64-4BC9-9617-015E43D25EEB}" srcOrd="1" destOrd="0" presId="urn:microsoft.com/office/officeart/2018/2/layout/IconCircleList"/>
    <dgm:cxn modelId="{567B0F04-916E-4EFB-B397-6EE1776245A9}" type="presParOf" srcId="{4518F5A9-3809-4B37-96DD-A13913F5C1D8}" destId="{87D2E581-BE21-4CEA-A787-2AF0A69E948D}" srcOrd="2" destOrd="0" presId="urn:microsoft.com/office/officeart/2018/2/layout/IconCircleList"/>
    <dgm:cxn modelId="{4559260B-433B-49D1-8240-265EA8C8728E}" type="presParOf" srcId="{4518F5A9-3809-4B37-96DD-A13913F5C1D8}" destId="{FA6452CE-02A3-4CA1-AD93-1CC65AB7B606}" srcOrd="3" destOrd="0" presId="urn:microsoft.com/office/officeart/2018/2/layout/IconCircleList"/>
    <dgm:cxn modelId="{B89786A8-4B2E-491C-8BCA-0984CA179713}" type="presParOf" srcId="{647099D6-C418-4C1A-9A6C-5EA74F57B4A7}" destId="{7879B1FB-87B7-42E7-BABE-E1740A8FE941}" srcOrd="5" destOrd="0" presId="urn:microsoft.com/office/officeart/2018/2/layout/IconCircleList"/>
    <dgm:cxn modelId="{5192295F-771D-40E1-B756-DA60859FDD06}" type="presParOf" srcId="{647099D6-C418-4C1A-9A6C-5EA74F57B4A7}" destId="{F1DBB32A-A1E9-4A13-AC8E-0C37231495F7}" srcOrd="6" destOrd="0" presId="urn:microsoft.com/office/officeart/2018/2/layout/IconCircleList"/>
    <dgm:cxn modelId="{788C14E7-607A-4F8D-B8A2-0F79E8B4D13D}" type="presParOf" srcId="{F1DBB32A-A1E9-4A13-AC8E-0C37231495F7}" destId="{22473823-3480-4DF1-8553-7EA29387E05E}" srcOrd="0" destOrd="0" presId="urn:microsoft.com/office/officeart/2018/2/layout/IconCircleList"/>
    <dgm:cxn modelId="{F65BEF6D-55F4-426D-B6B8-46BEE8AD6F92}" type="presParOf" srcId="{F1DBB32A-A1E9-4A13-AC8E-0C37231495F7}" destId="{B8DC0AC7-7C91-4F47-9275-CA16636B0102}" srcOrd="1" destOrd="0" presId="urn:microsoft.com/office/officeart/2018/2/layout/IconCircleList"/>
    <dgm:cxn modelId="{8F500E3C-4FA0-4D17-B2E0-15B9412BF79F}" type="presParOf" srcId="{F1DBB32A-A1E9-4A13-AC8E-0C37231495F7}" destId="{AA31437B-3889-4314-934A-C8F221690F68}" srcOrd="2" destOrd="0" presId="urn:microsoft.com/office/officeart/2018/2/layout/IconCircleList"/>
    <dgm:cxn modelId="{C6FBA59D-4155-4824-B8FA-6D83203E5F32}" type="presParOf" srcId="{F1DBB32A-A1E9-4A13-AC8E-0C37231495F7}" destId="{F824944F-4B87-4E39-AB4F-681AEF2257CA}" srcOrd="3" destOrd="0" presId="urn:microsoft.com/office/officeart/2018/2/layout/IconCircleList"/>
    <dgm:cxn modelId="{596496A9-94E6-40A1-ADDF-3736DA9E296B}" type="presParOf" srcId="{647099D6-C418-4C1A-9A6C-5EA74F57B4A7}" destId="{0E078898-8E70-4879-A830-CCDD4A995D99}" srcOrd="7" destOrd="0" presId="urn:microsoft.com/office/officeart/2018/2/layout/IconCircleList"/>
    <dgm:cxn modelId="{D2F5C2A7-1BAD-4E2E-8040-652182E9A247}" type="presParOf" srcId="{647099D6-C418-4C1A-9A6C-5EA74F57B4A7}" destId="{FCEEB1CB-EA2B-4EF5-8BFA-A8E61037AF4D}" srcOrd="8" destOrd="0" presId="urn:microsoft.com/office/officeart/2018/2/layout/IconCircleList"/>
    <dgm:cxn modelId="{D23FC69B-B49E-4B92-AD28-F81C38E13673}" type="presParOf" srcId="{FCEEB1CB-EA2B-4EF5-8BFA-A8E61037AF4D}" destId="{0F30491F-9644-42DC-8027-E3D49DCFBE3E}" srcOrd="0" destOrd="0" presId="urn:microsoft.com/office/officeart/2018/2/layout/IconCircleList"/>
    <dgm:cxn modelId="{05C0F224-E0F0-4D32-AA46-012A8A504183}" type="presParOf" srcId="{FCEEB1CB-EA2B-4EF5-8BFA-A8E61037AF4D}" destId="{0AF18044-FC61-4B40-971A-12FF48A4C75F}" srcOrd="1" destOrd="0" presId="urn:microsoft.com/office/officeart/2018/2/layout/IconCircleList"/>
    <dgm:cxn modelId="{8BEA363B-9B78-46DB-A6F3-D59E70E552BA}" type="presParOf" srcId="{FCEEB1CB-EA2B-4EF5-8BFA-A8E61037AF4D}" destId="{4A38F6F5-4C19-4A23-82F4-2321EBDAA726}" srcOrd="2" destOrd="0" presId="urn:microsoft.com/office/officeart/2018/2/layout/IconCircleList"/>
    <dgm:cxn modelId="{0313A2D2-20E7-45A2-90FB-522B9FCFC746}" type="presParOf" srcId="{FCEEB1CB-EA2B-4EF5-8BFA-A8E61037AF4D}" destId="{A5B83A61-D7C5-4C74-BB51-613E6199B57A}" srcOrd="3" destOrd="0" presId="urn:microsoft.com/office/officeart/2018/2/layout/IconCircleList"/>
  </dgm:cxnLst>
  <dgm:bg>
    <a:blipFill dpi="0" rotWithShape="1">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153132-47C9-414B-B280-FFBA6F1F001C}">
      <dsp:nvSpPr>
        <dsp:cNvPr id="0" name=""/>
        <dsp:cNvSpPr/>
      </dsp:nvSpPr>
      <dsp:spPr>
        <a:xfrm>
          <a:off x="801799" y="20987"/>
          <a:ext cx="1784250" cy="178425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165D93-AC5F-41E0-A4C3-41FAE39B9270}">
      <dsp:nvSpPr>
        <dsp:cNvPr id="0" name=""/>
        <dsp:cNvSpPr/>
      </dsp:nvSpPr>
      <dsp:spPr>
        <a:xfrm>
          <a:off x="1182049" y="401237"/>
          <a:ext cx="1023750" cy="10237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4F7C10B-F868-457E-AA19-CB3B6019737B}">
      <dsp:nvSpPr>
        <dsp:cNvPr id="0" name=""/>
        <dsp:cNvSpPr/>
      </dsp:nvSpPr>
      <dsp:spPr>
        <a:xfrm>
          <a:off x="231424" y="2360987"/>
          <a:ext cx="2925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en-US" sz="1800" b="1" kern="1200"/>
            <a:t>Grade Level: Kindergarten</a:t>
          </a:r>
          <a:endParaRPr lang="en-US" sz="1800" kern="1200"/>
        </a:p>
      </dsp:txBody>
      <dsp:txXfrm>
        <a:off x="231424" y="2360987"/>
        <a:ext cx="2925000" cy="720000"/>
      </dsp:txXfrm>
    </dsp:sp>
    <dsp:sp modelId="{DB1E747B-DEDB-4E4D-AFB8-0EF650B76686}">
      <dsp:nvSpPr>
        <dsp:cNvPr id="0" name=""/>
        <dsp:cNvSpPr/>
      </dsp:nvSpPr>
      <dsp:spPr>
        <a:xfrm>
          <a:off x="4238674" y="20987"/>
          <a:ext cx="1784250" cy="178425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28465E-949E-4A64-BA15-6783B0447E34}">
      <dsp:nvSpPr>
        <dsp:cNvPr id="0" name=""/>
        <dsp:cNvSpPr/>
      </dsp:nvSpPr>
      <dsp:spPr>
        <a:xfrm>
          <a:off x="4618924" y="401237"/>
          <a:ext cx="1023750" cy="10237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64733EE-5E82-422F-8CC9-D2929B660CB6}">
      <dsp:nvSpPr>
        <dsp:cNvPr id="0" name=""/>
        <dsp:cNvSpPr/>
      </dsp:nvSpPr>
      <dsp:spPr>
        <a:xfrm>
          <a:off x="3668299" y="2360987"/>
          <a:ext cx="2925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en-US" sz="1800" b="1" kern="1200"/>
            <a:t>Overarching theme: Fairytales/ Jack and the Bean Stalk</a:t>
          </a:r>
          <a:endParaRPr lang="en-US" sz="1800" kern="1200"/>
        </a:p>
      </dsp:txBody>
      <dsp:txXfrm>
        <a:off x="3668299" y="2360987"/>
        <a:ext cx="2925000" cy="720000"/>
      </dsp:txXfrm>
    </dsp:sp>
    <dsp:sp modelId="{36135EF9-F165-49AD-A981-E4947D2350F3}">
      <dsp:nvSpPr>
        <dsp:cNvPr id="0" name=""/>
        <dsp:cNvSpPr/>
      </dsp:nvSpPr>
      <dsp:spPr>
        <a:xfrm>
          <a:off x="7675550" y="20987"/>
          <a:ext cx="1784250" cy="178425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C7F7E9-65E9-48A1-9E67-315CE2C0DD60}">
      <dsp:nvSpPr>
        <dsp:cNvPr id="0" name=""/>
        <dsp:cNvSpPr/>
      </dsp:nvSpPr>
      <dsp:spPr>
        <a:xfrm>
          <a:off x="8055800" y="401237"/>
          <a:ext cx="1023750" cy="102375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F54203A-62CD-4B68-8DB5-67684FFFAD1A}">
      <dsp:nvSpPr>
        <dsp:cNvPr id="0" name=""/>
        <dsp:cNvSpPr/>
      </dsp:nvSpPr>
      <dsp:spPr>
        <a:xfrm>
          <a:off x="7105175" y="2360987"/>
          <a:ext cx="2925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en-US" sz="1800" b="1" kern="1200"/>
            <a:t>Subject focus for Art section: Mathematics  </a:t>
          </a:r>
          <a:endParaRPr lang="en-US" sz="1800" kern="1200"/>
        </a:p>
      </dsp:txBody>
      <dsp:txXfrm>
        <a:off x="7105175" y="2360987"/>
        <a:ext cx="2925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70776D-B591-4B64-9F6E-3A3E7776AB5E}">
      <dsp:nvSpPr>
        <dsp:cNvPr id="0" name=""/>
        <dsp:cNvSpPr/>
      </dsp:nvSpPr>
      <dsp:spPr>
        <a:xfrm>
          <a:off x="0" y="2"/>
          <a:ext cx="888356" cy="88835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D73BDF-119A-4AF4-8B57-BF6C22C89633}">
      <dsp:nvSpPr>
        <dsp:cNvPr id="0" name=""/>
        <dsp:cNvSpPr/>
      </dsp:nvSpPr>
      <dsp:spPr>
        <a:xfrm>
          <a:off x="134731" y="178458"/>
          <a:ext cx="515246" cy="51524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C4DB2D0-CADC-46EE-B7B2-D52486C98EF3}">
      <dsp:nvSpPr>
        <dsp:cNvPr id="0" name=""/>
        <dsp:cNvSpPr/>
      </dsp:nvSpPr>
      <dsp:spPr>
        <a:xfrm>
          <a:off x="1072352" y="9392"/>
          <a:ext cx="2093982" cy="888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dirty="0"/>
            <a:t>Lindsey Bell/ Texas Residency and Denver Colorado Residency/ Email: </a:t>
          </a:r>
          <a:r>
            <a:rPr lang="en-US" sz="1100" b="1" u="sng" kern="1200" dirty="0">
              <a:hlinkClick xmlns:r="http://schemas.openxmlformats.org/officeDocument/2006/relationships" r:id="rId3"/>
            </a:rPr>
            <a:t>Lindseyillustrations@gmail.com/</a:t>
          </a:r>
          <a:r>
            <a:rPr lang="en-US" sz="1100" b="1" u="sng" kern="1200" dirty="0"/>
            <a:t> </a:t>
          </a:r>
          <a:r>
            <a:rPr lang="en-US" sz="1100" kern="1200" dirty="0"/>
            <a:t>Phone Number:  </a:t>
          </a:r>
          <a:r>
            <a:rPr lang="en-US" sz="1100" kern="1200" dirty="0">
              <a:hlinkClick xmlns:r="http://schemas.openxmlformats.org/officeDocument/2006/relationships" r:id="rId4"/>
            </a:rPr>
            <a:t>303-501-5050</a:t>
          </a:r>
          <a:endParaRPr lang="en-US" sz="1100" kern="1200" dirty="0"/>
        </a:p>
      </dsp:txBody>
      <dsp:txXfrm>
        <a:off x="1072352" y="9392"/>
        <a:ext cx="2093982" cy="888356"/>
      </dsp:txXfrm>
    </dsp:sp>
    <dsp:sp modelId="{1EAC1D26-3499-4AE2-B310-2C40BE5F63FA}">
      <dsp:nvSpPr>
        <dsp:cNvPr id="0" name=""/>
        <dsp:cNvSpPr/>
      </dsp:nvSpPr>
      <dsp:spPr>
        <a:xfrm>
          <a:off x="3517941" y="0"/>
          <a:ext cx="888356" cy="888356"/>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AB3229-E08A-411B-A08D-6789395566E7}">
      <dsp:nvSpPr>
        <dsp:cNvPr id="0" name=""/>
        <dsp:cNvSpPr/>
      </dsp:nvSpPr>
      <dsp:spPr>
        <a:xfrm>
          <a:off x="3704500" y="178458"/>
          <a:ext cx="515246" cy="51524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6680917-3782-44E1-B4C9-4978C418B578}">
      <dsp:nvSpPr>
        <dsp:cNvPr id="0" name=""/>
        <dsp:cNvSpPr/>
      </dsp:nvSpPr>
      <dsp:spPr>
        <a:xfrm>
          <a:off x="4623167" y="398963"/>
          <a:ext cx="2093982" cy="888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dirty="0"/>
            <a:t>Lindsey Bell is a Children's book creator and aspiring artist who works as a freelance illustrator and teacher. She received her BFA in illustration from Rocky Mountain College of Art and Design and is currently residing in the suburbs of Denver Colorado. Her services and specialties are in children’s book illustration, cover illustrations, character design, editorial illustration and teaching. </a:t>
          </a:r>
        </a:p>
      </dsp:txBody>
      <dsp:txXfrm>
        <a:off x="4623167" y="398963"/>
        <a:ext cx="2093982" cy="888356"/>
      </dsp:txXfrm>
    </dsp:sp>
    <dsp:sp modelId="{60D11D26-55DA-4743-9372-E0F54642B6A9}">
      <dsp:nvSpPr>
        <dsp:cNvPr id="0" name=""/>
        <dsp:cNvSpPr/>
      </dsp:nvSpPr>
      <dsp:spPr>
        <a:xfrm>
          <a:off x="7093745" y="0"/>
          <a:ext cx="888356" cy="94551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62D7B8-2A64-4BC9-9617-015E43D25EEB}">
      <dsp:nvSpPr>
        <dsp:cNvPr id="0" name=""/>
        <dsp:cNvSpPr/>
      </dsp:nvSpPr>
      <dsp:spPr>
        <a:xfrm>
          <a:off x="7293549" y="178458"/>
          <a:ext cx="515246" cy="51524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A6452CE-02A3-4CA1-AD93-1CC65AB7B606}">
      <dsp:nvSpPr>
        <dsp:cNvPr id="0" name=""/>
        <dsp:cNvSpPr/>
      </dsp:nvSpPr>
      <dsp:spPr>
        <a:xfrm>
          <a:off x="8160728" y="398963"/>
          <a:ext cx="2093982" cy="888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endParaRPr lang="en-US" sz="1100" kern="1200" dirty="0"/>
        </a:p>
      </dsp:txBody>
      <dsp:txXfrm>
        <a:off x="8160728" y="398963"/>
        <a:ext cx="2093982" cy="888356"/>
      </dsp:txXfrm>
    </dsp:sp>
    <dsp:sp modelId="{22473823-3480-4DF1-8553-7EA29387E05E}">
      <dsp:nvSpPr>
        <dsp:cNvPr id="0" name=""/>
        <dsp:cNvSpPr/>
      </dsp:nvSpPr>
      <dsp:spPr>
        <a:xfrm>
          <a:off x="6880" y="1869733"/>
          <a:ext cx="888356" cy="888356"/>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DC0AC7-7C91-4F47-9275-CA16636B0102}">
      <dsp:nvSpPr>
        <dsp:cNvPr id="0" name=""/>
        <dsp:cNvSpPr/>
      </dsp:nvSpPr>
      <dsp:spPr>
        <a:xfrm>
          <a:off x="166939" y="2043040"/>
          <a:ext cx="515246" cy="51524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824944F-4B87-4E39-AB4F-681AEF2257CA}">
      <dsp:nvSpPr>
        <dsp:cNvPr id="0" name=""/>
        <dsp:cNvSpPr/>
      </dsp:nvSpPr>
      <dsp:spPr>
        <a:xfrm>
          <a:off x="1085607" y="1843233"/>
          <a:ext cx="2093982" cy="888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dirty="0"/>
            <a:t>I chose this artist because she is a children’s book illustrator and received her BFA in Illustration so I knew she was a certified source for classroom artwork and would be beneficial to tie into the lessons being taught.  </a:t>
          </a:r>
        </a:p>
      </dsp:txBody>
      <dsp:txXfrm>
        <a:off x="1085607" y="1843233"/>
        <a:ext cx="2093982" cy="888356"/>
      </dsp:txXfrm>
    </dsp:sp>
    <dsp:sp modelId="{0F30491F-9644-42DC-8027-E3D49DCFBE3E}">
      <dsp:nvSpPr>
        <dsp:cNvPr id="0" name=""/>
        <dsp:cNvSpPr/>
      </dsp:nvSpPr>
      <dsp:spPr>
        <a:xfrm>
          <a:off x="3544449" y="1843233"/>
          <a:ext cx="888356" cy="888356"/>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F18044-FC61-4B40-971A-12FF48A4C75F}">
      <dsp:nvSpPr>
        <dsp:cNvPr id="0" name=""/>
        <dsp:cNvSpPr/>
      </dsp:nvSpPr>
      <dsp:spPr>
        <a:xfrm>
          <a:off x="3731004" y="2029788"/>
          <a:ext cx="515246" cy="515246"/>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5B83A61-D7C5-4C74-BB51-613E6199B57A}">
      <dsp:nvSpPr>
        <dsp:cNvPr id="0" name=""/>
        <dsp:cNvSpPr/>
      </dsp:nvSpPr>
      <dsp:spPr>
        <a:xfrm>
          <a:off x="4623167" y="1843233"/>
          <a:ext cx="2093982" cy="888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The teaching objective that will be addressed will be how to create artworks using a variety of lines, shapes, colors, textures, and forms. </a:t>
          </a:r>
          <a:endParaRPr lang="en-US" sz="1100" kern="1200" dirty="0"/>
        </a:p>
      </dsp:txBody>
      <dsp:txXfrm>
        <a:off x="4623167" y="1843233"/>
        <a:ext cx="2093982" cy="888356"/>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10/14/20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10/14/20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10/14/20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10/14/20</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10/14/20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10/14/20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10/14/20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10/14/20</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10/14/20</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10/14/20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10/14/20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10/14/20</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BCC3A-9C9E-4935-A4E5-FE12A76451A8}"/>
              </a:ext>
            </a:extLst>
          </p:cNvPr>
          <p:cNvSpPr>
            <a:spLocks noGrp="1"/>
          </p:cNvSpPr>
          <p:nvPr>
            <p:ph type="ctrTitle"/>
          </p:nvPr>
        </p:nvSpPr>
        <p:spPr>
          <a:xfrm>
            <a:off x="965198" y="2474895"/>
            <a:ext cx="6212764" cy="1908215"/>
          </a:xfrm>
          <a:noFill/>
          <a:ln>
            <a:solidFill>
              <a:schemeClr val="tx1"/>
            </a:solidFill>
          </a:ln>
        </p:spPr>
        <p:txBody>
          <a:bodyPr wrap="square">
            <a:normAutofit/>
          </a:bodyPr>
          <a:lstStyle/>
          <a:p>
            <a:r>
              <a:rPr lang="en-US" sz="4000">
                <a:solidFill>
                  <a:schemeClr val="tx1"/>
                </a:solidFill>
              </a:rPr>
              <a:t>Fine Arts Portfolio</a:t>
            </a:r>
            <a:br>
              <a:rPr lang="en-US" sz="4000">
                <a:solidFill>
                  <a:schemeClr val="tx1"/>
                </a:solidFill>
              </a:rPr>
            </a:br>
            <a:r>
              <a:rPr lang="en-US" sz="4000">
                <a:solidFill>
                  <a:schemeClr val="tx1"/>
                </a:solidFill>
              </a:rPr>
              <a:t>(ART SECTION)</a:t>
            </a:r>
          </a:p>
        </p:txBody>
      </p:sp>
      <p:sp>
        <p:nvSpPr>
          <p:cNvPr id="12" name="Rectangle 7">
            <a:extLst>
              <a:ext uri="{FF2B5EF4-FFF2-40B4-BE49-F238E27FC236}">
                <a16:creationId xmlns:a16="http://schemas.microsoft.com/office/drawing/2014/main" id="{157A82F3-F6C4-4325-8C9C-7DF1AD06B2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2" y="0"/>
            <a:ext cx="4062128"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77E3A7A2-3BD4-4C00-9649-1B65627B100F}"/>
              </a:ext>
            </a:extLst>
          </p:cNvPr>
          <p:cNvSpPr>
            <a:spLocks noGrp="1"/>
          </p:cNvSpPr>
          <p:nvPr>
            <p:ph type="subTitle" idx="1"/>
          </p:nvPr>
        </p:nvSpPr>
        <p:spPr>
          <a:xfrm>
            <a:off x="8533732" y="2173266"/>
            <a:ext cx="3254408" cy="2511468"/>
          </a:xfrm>
        </p:spPr>
        <p:txBody>
          <a:bodyPr anchor="ctr">
            <a:normAutofit/>
          </a:bodyPr>
          <a:lstStyle/>
          <a:p>
            <a:endParaRPr lang="en-US" sz="2400" dirty="0">
              <a:solidFill>
                <a:schemeClr val="tx2">
                  <a:lumMod val="90000"/>
                </a:schemeClr>
              </a:solidFill>
            </a:endParaRPr>
          </a:p>
        </p:txBody>
      </p:sp>
    </p:spTree>
    <p:extLst>
      <p:ext uri="{BB962C8B-B14F-4D97-AF65-F5344CB8AC3E}">
        <p14:creationId xmlns:p14="http://schemas.microsoft.com/office/powerpoint/2010/main" val="2746455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1FF3B-5CDC-4DE7-94DD-949CC7E7BF76}"/>
              </a:ext>
            </a:extLst>
          </p:cNvPr>
          <p:cNvSpPr>
            <a:spLocks noGrp="1"/>
          </p:cNvSpPr>
          <p:nvPr>
            <p:ph type="title"/>
          </p:nvPr>
        </p:nvSpPr>
        <p:spPr>
          <a:xfrm>
            <a:off x="2231136" y="964692"/>
            <a:ext cx="7729728" cy="1188720"/>
          </a:xfrm>
        </p:spPr>
        <p:txBody>
          <a:bodyPr>
            <a:normAutofit/>
          </a:bodyPr>
          <a:lstStyle/>
          <a:p>
            <a:r>
              <a:rPr lang="en-US" dirty="0"/>
              <a:t>PORTFOLIO Theme</a:t>
            </a:r>
          </a:p>
        </p:txBody>
      </p:sp>
      <p:graphicFrame>
        <p:nvGraphicFramePr>
          <p:cNvPr id="14" name="Content Placeholder 2">
            <a:extLst>
              <a:ext uri="{FF2B5EF4-FFF2-40B4-BE49-F238E27FC236}">
                <a16:creationId xmlns:a16="http://schemas.microsoft.com/office/drawing/2014/main" id="{A125A34C-492B-4D92-894A-68D10C22C223}"/>
              </a:ext>
            </a:extLst>
          </p:cNvPr>
          <p:cNvGraphicFramePr>
            <a:graphicFrameLocks noGrp="1"/>
          </p:cNvGraphicFramePr>
          <p:nvPr>
            <p:ph idx="1"/>
            <p:extLst>
              <p:ext uri="{D42A27DB-BD31-4B8C-83A1-F6EECF244321}">
                <p14:modId xmlns:p14="http://schemas.microsoft.com/office/powerpoint/2010/main" val="3988747209"/>
              </p:ext>
            </p:extLst>
          </p:nvPr>
        </p:nvGraphicFramePr>
        <p:xfrm>
          <a:off x="965201" y="2638425"/>
          <a:ext cx="10261600" cy="3101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49718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82EF9A-4A49-4159-9831-6DC06F319D01}"/>
              </a:ext>
            </a:extLst>
          </p:cNvPr>
          <p:cNvSpPr>
            <a:spLocks noGrp="1"/>
          </p:cNvSpPr>
          <p:nvPr>
            <p:ph type="title"/>
          </p:nvPr>
        </p:nvSpPr>
        <p:spPr>
          <a:xfrm>
            <a:off x="2231136" y="467418"/>
            <a:ext cx="7729728" cy="1188720"/>
          </a:xfrm>
          <a:prstGeom prst="ellipse">
            <a:avLst/>
          </a:prstGeom>
          <a:solidFill>
            <a:srgbClr val="FFFFFF"/>
          </a:solidFill>
        </p:spPr>
        <p:txBody>
          <a:bodyPr>
            <a:normAutofit/>
          </a:bodyPr>
          <a:lstStyle/>
          <a:p>
            <a:r>
              <a:rPr lang="en-US" sz="2000"/>
              <a:t>Kindergarten Mathematics TEKS</a:t>
            </a:r>
          </a:p>
        </p:txBody>
      </p:sp>
      <p:sp>
        <p:nvSpPr>
          <p:cNvPr id="3" name="Content Placeholder 2">
            <a:extLst>
              <a:ext uri="{FF2B5EF4-FFF2-40B4-BE49-F238E27FC236}">
                <a16:creationId xmlns:a16="http://schemas.microsoft.com/office/drawing/2014/main" id="{BD3136C7-8DEB-49F8-9154-FDE9991093A8}"/>
              </a:ext>
            </a:extLst>
          </p:cNvPr>
          <p:cNvSpPr>
            <a:spLocks noGrp="1"/>
          </p:cNvSpPr>
          <p:nvPr>
            <p:ph idx="1"/>
          </p:nvPr>
        </p:nvSpPr>
        <p:spPr>
          <a:xfrm>
            <a:off x="1706062" y="2291262"/>
            <a:ext cx="8779512" cy="2879256"/>
          </a:xfrm>
        </p:spPr>
        <p:txBody>
          <a:bodyPr>
            <a:normAutofit/>
          </a:bodyPr>
          <a:lstStyle/>
          <a:p>
            <a:pPr>
              <a:lnSpc>
                <a:spcPct val="90000"/>
              </a:lnSpc>
            </a:pPr>
            <a:r>
              <a:rPr lang="en-US" dirty="0">
                <a:solidFill>
                  <a:srgbClr val="404040"/>
                </a:solidFill>
              </a:rPr>
              <a:t>(2)  Number and operations. The student applies mathematical process standards to understand how to represent and compare whole numbers, the relative position and magnitude of whole numbers, and relationships within the numeration system. The student is expected to:</a:t>
            </a:r>
          </a:p>
          <a:p>
            <a:pPr>
              <a:lnSpc>
                <a:spcPct val="90000"/>
              </a:lnSpc>
            </a:pPr>
            <a:r>
              <a:rPr lang="en-US" dirty="0">
                <a:solidFill>
                  <a:srgbClr val="404040"/>
                </a:solidFill>
              </a:rPr>
              <a:t>(A)  count forward and backward to at least 20 with and without objects;</a:t>
            </a:r>
          </a:p>
          <a:p>
            <a:pPr>
              <a:lnSpc>
                <a:spcPct val="90000"/>
              </a:lnSpc>
            </a:pPr>
            <a:r>
              <a:rPr lang="en-US" dirty="0">
                <a:solidFill>
                  <a:srgbClr val="404040"/>
                </a:solidFill>
              </a:rPr>
              <a:t>(B)  read, write, and represent whole numbers from 0 to at least 20 with and without objects or pictures;</a:t>
            </a:r>
          </a:p>
          <a:p>
            <a:pPr>
              <a:lnSpc>
                <a:spcPct val="90000"/>
              </a:lnSpc>
            </a:pPr>
            <a:r>
              <a:rPr lang="en-US" dirty="0">
                <a:solidFill>
                  <a:srgbClr val="404040"/>
                </a:solidFill>
              </a:rPr>
              <a:t>(C)  count a set of objects up to at least 20 and demonstrate that the last number said tells the number of objects in the set regardless of their arrangement or order;</a:t>
            </a:r>
          </a:p>
          <a:p>
            <a:pPr>
              <a:lnSpc>
                <a:spcPct val="90000"/>
              </a:lnSpc>
            </a:pPr>
            <a:endParaRPr lang="en-US" dirty="0">
              <a:solidFill>
                <a:srgbClr val="404040"/>
              </a:solidFill>
            </a:endParaRPr>
          </a:p>
        </p:txBody>
      </p:sp>
    </p:spTree>
    <p:extLst>
      <p:ext uri="{BB962C8B-B14F-4D97-AF65-F5344CB8AC3E}">
        <p14:creationId xmlns:p14="http://schemas.microsoft.com/office/powerpoint/2010/main" val="1519965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E6E8A-70D4-4F0D-A0C8-460A7AAF5063}"/>
              </a:ext>
            </a:extLst>
          </p:cNvPr>
          <p:cNvSpPr>
            <a:spLocks noGrp="1"/>
          </p:cNvSpPr>
          <p:nvPr>
            <p:ph type="title"/>
          </p:nvPr>
        </p:nvSpPr>
        <p:spPr>
          <a:xfrm>
            <a:off x="2231136" y="467418"/>
            <a:ext cx="7729728" cy="1188720"/>
          </a:xfrm>
          <a:prstGeom prst="ellipse">
            <a:avLst/>
          </a:prstGeom>
          <a:solidFill>
            <a:srgbClr val="FFFFFF"/>
          </a:solidFill>
        </p:spPr>
        <p:txBody>
          <a:bodyPr>
            <a:normAutofit/>
          </a:bodyPr>
          <a:lstStyle/>
          <a:p>
            <a:r>
              <a:rPr lang="en-US"/>
              <a:t>Kindergarten art tekS</a:t>
            </a:r>
          </a:p>
        </p:txBody>
      </p:sp>
      <p:sp>
        <p:nvSpPr>
          <p:cNvPr id="3" name="Content Placeholder 2">
            <a:extLst>
              <a:ext uri="{FF2B5EF4-FFF2-40B4-BE49-F238E27FC236}">
                <a16:creationId xmlns:a16="http://schemas.microsoft.com/office/drawing/2014/main" id="{20C067B5-B57D-4540-945A-FA4ADEE1ECA2}"/>
              </a:ext>
            </a:extLst>
          </p:cNvPr>
          <p:cNvSpPr>
            <a:spLocks noGrp="1"/>
          </p:cNvSpPr>
          <p:nvPr>
            <p:ph idx="1"/>
          </p:nvPr>
        </p:nvSpPr>
        <p:spPr>
          <a:xfrm>
            <a:off x="1706062" y="2291262"/>
            <a:ext cx="8779512" cy="2879256"/>
          </a:xfrm>
        </p:spPr>
        <p:txBody>
          <a:bodyPr>
            <a:normAutofit/>
          </a:bodyPr>
          <a:lstStyle/>
          <a:p>
            <a:pPr>
              <a:lnSpc>
                <a:spcPct val="90000"/>
              </a:lnSpc>
            </a:pPr>
            <a:r>
              <a:rPr lang="en-US">
                <a:solidFill>
                  <a:srgbClr val="404040"/>
                </a:solidFill>
              </a:rPr>
              <a:t>(2)  Creative expression. The student communicates ideas through original artworks using a variety of media with appropriate skills. The student expresses thoughts and ideas creatively while challenging the imagination, fostering reflective thinking, and developing disciplined effort and progressive problem-solving skills. The student is expected to:</a:t>
            </a:r>
          </a:p>
          <a:p>
            <a:pPr>
              <a:lnSpc>
                <a:spcPct val="90000"/>
              </a:lnSpc>
            </a:pPr>
            <a:r>
              <a:rPr lang="en-US">
                <a:solidFill>
                  <a:srgbClr val="404040"/>
                </a:solidFill>
              </a:rPr>
              <a:t>(A)  create artworks using a variety of lines, shapes, colors, textures, and forms;</a:t>
            </a:r>
          </a:p>
          <a:p>
            <a:pPr>
              <a:lnSpc>
                <a:spcPct val="90000"/>
              </a:lnSpc>
            </a:pPr>
            <a:r>
              <a:rPr lang="en-US">
                <a:solidFill>
                  <a:srgbClr val="404040"/>
                </a:solidFill>
              </a:rPr>
              <a:t>(B)  arrange components intuitively to create artworks; and</a:t>
            </a:r>
          </a:p>
          <a:p>
            <a:pPr>
              <a:lnSpc>
                <a:spcPct val="90000"/>
              </a:lnSpc>
            </a:pPr>
            <a:r>
              <a:rPr lang="en-US">
                <a:solidFill>
                  <a:srgbClr val="404040"/>
                </a:solidFill>
              </a:rPr>
              <a:t>(C)  use a variety of materials to develop manipulative skills while engaging in opportunities for exploration through drawing, painting, printmaking, constructing artworks, and sculpting, including modeled forms.</a:t>
            </a:r>
          </a:p>
          <a:p>
            <a:pPr>
              <a:lnSpc>
                <a:spcPct val="90000"/>
              </a:lnSpc>
            </a:pPr>
            <a:endParaRPr lang="en-US">
              <a:solidFill>
                <a:srgbClr val="404040"/>
              </a:solidFill>
            </a:endParaRPr>
          </a:p>
        </p:txBody>
      </p:sp>
    </p:spTree>
    <p:extLst>
      <p:ext uri="{BB962C8B-B14F-4D97-AF65-F5344CB8AC3E}">
        <p14:creationId xmlns:p14="http://schemas.microsoft.com/office/powerpoint/2010/main" val="1640161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1826F-C6F7-4D5F-A2A8-D86FE382E731}"/>
              </a:ext>
            </a:extLst>
          </p:cNvPr>
          <p:cNvSpPr>
            <a:spLocks noGrp="1"/>
          </p:cNvSpPr>
          <p:nvPr>
            <p:ph type="title"/>
          </p:nvPr>
        </p:nvSpPr>
        <p:spPr>
          <a:xfrm>
            <a:off x="8022335" y="484631"/>
            <a:ext cx="3701579" cy="5429848"/>
          </a:xfrm>
          <a:noFill/>
          <a:ln>
            <a:noFill/>
          </a:ln>
        </p:spPr>
        <p:txBody>
          <a:bodyPr vert="horz" lIns="274320" tIns="182880" rIns="274320" bIns="182880" rtlCol="0" anchor="ctr" anchorCtr="1">
            <a:normAutofit/>
          </a:bodyPr>
          <a:lstStyle/>
          <a:p>
            <a:pPr algn="l"/>
            <a:r>
              <a:rPr lang="en-US" b="1">
                <a:solidFill>
                  <a:schemeClr val="tx1"/>
                </a:solidFill>
              </a:rPr>
              <a:t>“Jack and the Beanstalk”</a:t>
            </a:r>
            <a:br>
              <a:rPr lang="en-US" b="1">
                <a:solidFill>
                  <a:schemeClr val="tx1"/>
                </a:solidFill>
              </a:rPr>
            </a:br>
            <a:r>
              <a:rPr lang="en-US" b="1">
                <a:solidFill>
                  <a:schemeClr val="tx1"/>
                </a:solidFill>
              </a:rPr>
              <a:t>By Lindsey bell</a:t>
            </a:r>
            <a:endParaRPr lang="en-US">
              <a:solidFill>
                <a:schemeClr val="tx1"/>
              </a:solidFill>
            </a:endParaRPr>
          </a:p>
        </p:txBody>
      </p:sp>
      <p:pic>
        <p:nvPicPr>
          <p:cNvPr id="1026" name="Picture 2">
            <a:extLst>
              <a:ext uri="{FF2B5EF4-FFF2-40B4-BE49-F238E27FC236}">
                <a16:creationId xmlns:a16="http://schemas.microsoft.com/office/drawing/2014/main" id="{E57561D2-7937-4746-8519-55782286242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20074" r="1" b="1909"/>
          <a:stretch/>
        </p:blipFill>
        <p:spPr bwMode="auto">
          <a:xfrm>
            <a:off x="-1" y="-1"/>
            <a:ext cx="753770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7191219"/>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0ECB4-AE36-4A41-9926-A1C53D11BA1A}"/>
              </a:ext>
            </a:extLst>
          </p:cNvPr>
          <p:cNvSpPr>
            <a:spLocks noGrp="1"/>
          </p:cNvSpPr>
          <p:nvPr>
            <p:ph type="title"/>
          </p:nvPr>
        </p:nvSpPr>
        <p:spPr>
          <a:xfrm>
            <a:off x="2231136" y="993267"/>
            <a:ext cx="7729728" cy="1188720"/>
          </a:xfrm>
        </p:spPr>
        <p:txBody>
          <a:bodyPr>
            <a:normAutofit/>
          </a:bodyPr>
          <a:lstStyle/>
          <a:p>
            <a:r>
              <a:rPr lang="en-US" dirty="0"/>
              <a:t>One local Visiting artist</a:t>
            </a:r>
          </a:p>
        </p:txBody>
      </p:sp>
      <p:graphicFrame>
        <p:nvGraphicFramePr>
          <p:cNvPr id="5" name="Content Placeholder 2">
            <a:extLst>
              <a:ext uri="{FF2B5EF4-FFF2-40B4-BE49-F238E27FC236}">
                <a16:creationId xmlns:a16="http://schemas.microsoft.com/office/drawing/2014/main" id="{940CA7AD-32BE-491E-A27E-6AE11A2AC020}"/>
              </a:ext>
            </a:extLst>
          </p:cNvPr>
          <p:cNvGraphicFramePr>
            <a:graphicFrameLocks noGrp="1"/>
          </p:cNvGraphicFramePr>
          <p:nvPr>
            <p:ph idx="1"/>
            <p:extLst>
              <p:ext uri="{D42A27DB-BD31-4B8C-83A1-F6EECF244321}">
                <p14:modId xmlns:p14="http://schemas.microsoft.com/office/powerpoint/2010/main" val="2849294918"/>
              </p:ext>
            </p:extLst>
          </p:nvPr>
        </p:nvGraphicFramePr>
        <p:xfrm>
          <a:off x="965201" y="2638425"/>
          <a:ext cx="10261600" cy="3101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AE8FB762-83B2-4ED3-A80E-D6B120EC628F}"/>
              </a:ext>
            </a:extLst>
          </p:cNvPr>
          <p:cNvSpPr txBox="1"/>
          <p:nvPr/>
        </p:nvSpPr>
        <p:spPr>
          <a:xfrm>
            <a:off x="9183757" y="2505670"/>
            <a:ext cx="1881809" cy="4324261"/>
          </a:xfrm>
          <a:prstGeom prst="rect">
            <a:avLst/>
          </a:prstGeom>
          <a:noFill/>
        </p:spPr>
        <p:txBody>
          <a:bodyPr wrap="square" rtlCol="0">
            <a:spAutoFit/>
          </a:bodyPr>
          <a:lstStyle/>
          <a:p>
            <a:r>
              <a:rPr lang="en-US" sz="1100" dirty="0"/>
              <a:t>I would invite and contact Lindsey Bell by starting out by explaining that my classroom is Jack and the Bean Stalk themed and that some of her artwork would be perfect for some of the prepared lessons and would be interested in her doing a art lesson presentation with my students. This would relate to what is being taught because it allows for the students to establish and draw connections to the artwork being shown about Jack and the Bean Stalk and this allows for further connections in all over content areas such as their math lesson with the beans which also allows theme to venture into creative expression and establish a healthy imagination in the classroom. </a:t>
            </a:r>
          </a:p>
        </p:txBody>
      </p:sp>
    </p:spTree>
    <p:extLst>
      <p:ext uri="{BB962C8B-B14F-4D97-AF65-F5344CB8AC3E}">
        <p14:creationId xmlns:p14="http://schemas.microsoft.com/office/powerpoint/2010/main" val="170580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419501C6-F015-4273-AF88-E0F6C8538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CA677DB7-5829-45BD-9754-5EC484CC42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9C3CEE-3D16-4BCA-96A3-C4F5AF9050AA}"/>
              </a:ext>
            </a:extLst>
          </p:cNvPr>
          <p:cNvSpPr>
            <a:spLocks noGrp="1"/>
          </p:cNvSpPr>
          <p:nvPr>
            <p:ph type="title"/>
          </p:nvPr>
        </p:nvSpPr>
        <p:spPr>
          <a:xfrm>
            <a:off x="804672" y="2404872"/>
            <a:ext cx="3044950" cy="1627792"/>
          </a:xfrm>
        </p:spPr>
        <p:txBody>
          <a:bodyPr vert="horz" lIns="274320" tIns="182880" rIns="274320" bIns="182880" rtlCol="0" anchor="ctr" anchorCtr="1">
            <a:normAutofit/>
          </a:bodyPr>
          <a:lstStyle/>
          <a:p>
            <a:r>
              <a:rPr lang="en-US" sz="1800" dirty="0"/>
              <a:t>“Jack and the beanstalk BOOK </a:t>
            </a:r>
            <a:r>
              <a:rPr lang="en-US" sz="1800" dirty="0" err="1"/>
              <a:t>SCULpture</a:t>
            </a:r>
            <a:r>
              <a:rPr lang="en-US" sz="1800" dirty="0"/>
              <a:t>”</a:t>
            </a:r>
            <a:br>
              <a:rPr lang="en-US" sz="1800" dirty="0"/>
            </a:br>
            <a:r>
              <a:rPr lang="en-US" sz="1800" dirty="0"/>
              <a:t>By JODI HARVEY</a:t>
            </a:r>
          </a:p>
        </p:txBody>
      </p:sp>
      <p:pic>
        <p:nvPicPr>
          <p:cNvPr id="6152" name="Picture 8" descr="See the source image">
            <a:extLst>
              <a:ext uri="{FF2B5EF4-FFF2-40B4-BE49-F238E27FC236}">
                <a16:creationId xmlns:a16="http://schemas.microsoft.com/office/drawing/2014/main" id="{AE055CEE-6848-4A29-9080-5B6E7DBEF65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896844" y="640080"/>
            <a:ext cx="5052608" cy="52631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0276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44F8E-12B0-41E8-AB34-790286B154EC}"/>
              </a:ext>
            </a:extLst>
          </p:cNvPr>
          <p:cNvSpPr>
            <a:spLocks noGrp="1"/>
          </p:cNvSpPr>
          <p:nvPr>
            <p:ph type="title"/>
          </p:nvPr>
        </p:nvSpPr>
        <p:spPr>
          <a:xfrm>
            <a:off x="5458969" y="2386744"/>
            <a:ext cx="5928358" cy="1645920"/>
          </a:xfrm>
        </p:spPr>
        <p:txBody>
          <a:bodyPr vert="horz" lIns="274320" tIns="182880" rIns="274320" bIns="182880" rtlCol="0" anchor="ctr" anchorCtr="1">
            <a:normAutofit/>
          </a:bodyPr>
          <a:lstStyle/>
          <a:p>
            <a:r>
              <a:rPr lang="en-US" sz="2900"/>
              <a:t>“JACK AND the beanstalk digital art”</a:t>
            </a:r>
            <a:br>
              <a:rPr lang="en-US" sz="2900"/>
            </a:br>
            <a:r>
              <a:rPr lang="en-US" sz="2900"/>
              <a:t>BY: Deviant art</a:t>
            </a:r>
          </a:p>
        </p:txBody>
      </p:sp>
      <p:pic>
        <p:nvPicPr>
          <p:cNvPr id="8194" name="Picture 2">
            <a:extLst>
              <a:ext uri="{FF2B5EF4-FFF2-40B4-BE49-F238E27FC236}">
                <a16:creationId xmlns:a16="http://schemas.microsoft.com/office/drawing/2014/main" id="{A6F661E2-50B3-4493-A64D-EE2C2D01F97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511"/>
          <a:stretch/>
        </p:blipFill>
        <p:spPr bwMode="auto">
          <a:xfrm>
            <a:off x="20" y="10"/>
            <a:ext cx="4654277"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73148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11">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3">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13A662-777D-42EC-BFC2-6345CD885C52}"/>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sz="3800" dirty="0">
                <a:solidFill>
                  <a:schemeClr val="bg1"/>
                </a:solidFill>
              </a:rPr>
              <a:t>LESSON </a:t>
            </a:r>
            <a:r>
              <a:rPr lang="en-US" sz="3800" dirty="0" err="1">
                <a:solidFill>
                  <a:schemeClr val="bg1"/>
                </a:solidFill>
              </a:rPr>
              <a:t>PLAn</a:t>
            </a:r>
            <a:endParaRPr lang="en-US" sz="3800" dirty="0">
              <a:solidFill>
                <a:schemeClr val="bg1"/>
              </a:solidFill>
            </a:endParaRPr>
          </a:p>
        </p:txBody>
      </p:sp>
      <p:sp>
        <p:nvSpPr>
          <p:cNvPr id="7" name="Rectangle 2">
            <a:extLst>
              <a:ext uri="{FF2B5EF4-FFF2-40B4-BE49-F238E27FC236}">
                <a16:creationId xmlns:a16="http://schemas.microsoft.com/office/drawing/2014/main" id="{1E7CD3DA-21A9-47A4-9465-BB4A4E7042E9}"/>
              </a:ext>
            </a:extLst>
          </p:cNvPr>
          <p:cNvSpPr>
            <a:spLocks noChangeArrowheads="1"/>
          </p:cNvSpPr>
          <p:nvPr/>
        </p:nvSpPr>
        <p:spPr bwMode="auto">
          <a:xfrm>
            <a:off x="3965575" y="26209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 name="Table 5">
            <a:extLst>
              <a:ext uri="{FF2B5EF4-FFF2-40B4-BE49-F238E27FC236}">
                <a16:creationId xmlns:a16="http://schemas.microsoft.com/office/drawing/2014/main" id="{35AFF5E4-1333-4362-BC5F-3769BE8E3566}"/>
              </a:ext>
            </a:extLst>
          </p:cNvPr>
          <p:cNvGraphicFramePr>
            <a:graphicFrameLocks noGrp="1"/>
          </p:cNvGraphicFramePr>
          <p:nvPr>
            <p:extLst>
              <p:ext uri="{D42A27DB-BD31-4B8C-83A1-F6EECF244321}">
                <p14:modId xmlns:p14="http://schemas.microsoft.com/office/powerpoint/2010/main" val="1538471816"/>
              </p:ext>
            </p:extLst>
          </p:nvPr>
        </p:nvGraphicFramePr>
        <p:xfrm>
          <a:off x="5297763" y="245029"/>
          <a:ext cx="6250769" cy="6063798"/>
        </p:xfrm>
        <a:graphic>
          <a:graphicData uri="http://schemas.openxmlformats.org/drawingml/2006/table">
            <a:tbl>
              <a:tblPr firstRow="1" firstCol="1" bandRow="1"/>
              <a:tblGrid>
                <a:gridCol w="1904951">
                  <a:extLst>
                    <a:ext uri="{9D8B030D-6E8A-4147-A177-3AD203B41FA5}">
                      <a16:colId xmlns:a16="http://schemas.microsoft.com/office/drawing/2014/main" val="713054664"/>
                    </a:ext>
                  </a:extLst>
                </a:gridCol>
                <a:gridCol w="4345818">
                  <a:extLst>
                    <a:ext uri="{9D8B030D-6E8A-4147-A177-3AD203B41FA5}">
                      <a16:colId xmlns:a16="http://schemas.microsoft.com/office/drawing/2014/main" val="1239193991"/>
                    </a:ext>
                  </a:extLst>
                </a:gridCol>
              </a:tblGrid>
              <a:tr h="426990">
                <a:tc gridSpan="2">
                  <a:txBody>
                    <a:bodyPr/>
                    <a:lstStyle/>
                    <a:p>
                      <a:pPr marL="0" marR="0" algn="ctr" fontAlgn="t">
                        <a:spcBef>
                          <a:spcPts val="0"/>
                        </a:spcBef>
                        <a:spcAft>
                          <a:spcPts val="0"/>
                        </a:spcAft>
                      </a:pPr>
                      <a:r>
                        <a:rPr lang="en-US" sz="1000" u="none" strike="noStrike" dirty="0">
                          <a:effectLst/>
                        </a:rPr>
                        <a:t>3315 Lesson Cycle Template</a:t>
                      </a:r>
                      <a:endParaRPr lang="en-US" sz="1800" u="none" strike="noStrike" dirty="0">
                        <a:effectLst/>
                      </a:endParaRPr>
                    </a:p>
                    <a:p>
                      <a:pPr marL="0" marR="0" algn="ctr" fontAlgn="t">
                        <a:spcBef>
                          <a:spcPts val="0"/>
                        </a:spcBef>
                        <a:spcAft>
                          <a:spcPts val="0"/>
                        </a:spcAft>
                      </a:pPr>
                      <a:r>
                        <a:rPr lang="en-US" sz="1000" u="none" strike="noStrike" dirty="0">
                          <a:effectLst/>
                        </a:rPr>
                        <a:t> </a:t>
                      </a:r>
                      <a:endParaRPr lang="en-US" sz="1800" b="0" i="0" u="none" strike="noStrike" dirty="0">
                        <a:effectLst/>
                        <a:latin typeface="Arial" panose="020B0604020202020204" pitchFamily="34" charset="0"/>
                      </a:endParaRPr>
                    </a:p>
                  </a:txBody>
                  <a:tcPr marL="91164" marR="91164" marT="45582" marB="4558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323067473"/>
                  </a:ext>
                </a:extLst>
              </a:tr>
              <a:tr h="645168">
                <a:tc>
                  <a:txBody>
                    <a:bodyPr/>
                    <a:lstStyle/>
                    <a:p>
                      <a:pPr marL="0" marR="0" algn="l" fontAlgn="t">
                        <a:spcBef>
                          <a:spcPts val="0"/>
                        </a:spcBef>
                        <a:spcAft>
                          <a:spcPts val="0"/>
                        </a:spcAft>
                      </a:pPr>
                      <a:r>
                        <a:rPr lang="en-US" sz="1000" u="none" strike="noStrike">
                          <a:effectLst/>
                        </a:rPr>
                        <a:t>Engagement/Connecting to Prior Knowledge</a:t>
                      </a:r>
                      <a:endParaRPr lang="en-US" sz="1800" b="0" i="0" u="none" strike="noStrike">
                        <a:effectLst/>
                        <a:latin typeface="Arial" panose="020B0604020202020204" pitchFamily="34" charset="0"/>
                      </a:endParaRPr>
                    </a:p>
                  </a:txBody>
                  <a:tcPr marL="68373" marR="68373" marT="949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spcBef>
                          <a:spcPts val="0"/>
                        </a:spcBef>
                        <a:spcAft>
                          <a:spcPts val="0"/>
                        </a:spcAft>
                      </a:pPr>
                      <a:r>
                        <a:rPr lang="en-US" sz="1000" b="0" i="0" u="none" strike="noStrike" dirty="0">
                          <a:effectLst/>
                          <a:latin typeface="+mn-lt"/>
                        </a:rPr>
                        <a:t>I will start off by asking my class to gather around into the classroom reading circle and reading a short version of Jack and the Bean Stalk to them to help introduce them to the theme of the classroom and allow for them to make connections to what we are doing later on with beans and even in other content areas in class. Then I will show the first painting to allow for the students to make meaningful connections and assumptions about the story and show them what our beanstalk for the class will generally look like to spark excitement into the students. Then the visiting artist will come in to present the artwork!</a:t>
                      </a:r>
                    </a:p>
                  </a:txBody>
                  <a:tcPr marL="68373" marR="68373" marT="949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35985"/>
                  </a:ext>
                </a:extLst>
              </a:tr>
              <a:tr h="629377">
                <a:tc>
                  <a:txBody>
                    <a:bodyPr/>
                    <a:lstStyle/>
                    <a:p>
                      <a:pPr marL="0" marR="0" algn="l" fontAlgn="t">
                        <a:spcBef>
                          <a:spcPts val="0"/>
                        </a:spcBef>
                        <a:spcAft>
                          <a:spcPts val="0"/>
                        </a:spcAft>
                      </a:pPr>
                      <a:r>
                        <a:rPr lang="en-US" sz="1000" u="none" strike="noStrike">
                          <a:effectLst/>
                        </a:rPr>
                        <a:t>Teaching Point</a:t>
                      </a:r>
                      <a:endParaRPr lang="en-US" sz="1800" b="0" i="0" u="none" strike="noStrike">
                        <a:effectLst/>
                        <a:latin typeface="Arial" panose="020B0604020202020204" pitchFamily="34" charset="0"/>
                      </a:endParaRPr>
                    </a:p>
                  </a:txBody>
                  <a:tcPr marL="68373" marR="68373" marT="949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spcBef>
                          <a:spcPts val="0"/>
                        </a:spcBef>
                        <a:spcAft>
                          <a:spcPts val="0"/>
                        </a:spcAft>
                      </a:pPr>
                      <a:r>
                        <a:rPr lang="en-US" sz="1000" u="none" strike="noStrike" dirty="0">
                          <a:effectLst/>
                        </a:rPr>
                        <a:t>“Today, I want to teach you how to count, write and represent numbers from 0 to 20.”</a:t>
                      </a:r>
                    </a:p>
                    <a:p>
                      <a:pPr marL="0" marR="0" algn="l" fontAlgn="t">
                        <a:spcBef>
                          <a:spcPts val="0"/>
                        </a:spcBef>
                        <a:spcAft>
                          <a:spcPts val="0"/>
                        </a:spcAft>
                      </a:pPr>
                      <a:r>
                        <a:rPr lang="en-US" sz="1000" u="none" strike="noStrike" dirty="0">
                          <a:effectLst/>
                        </a:rPr>
                        <a:t>We will be starting off with a hands-on jellybean counting game and then applying our counting skills to make a large beanstalk for the classroom art center by gluing whatever number of beans you draw to the bean stalk leaf. </a:t>
                      </a:r>
                      <a:endParaRPr lang="en-US" sz="1800" u="none" strike="noStrike" dirty="0">
                        <a:effectLst/>
                      </a:endParaRPr>
                    </a:p>
                  </a:txBody>
                  <a:tcPr marL="68373" marR="68373" marT="949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9220720"/>
                  </a:ext>
                </a:extLst>
              </a:tr>
              <a:tr h="830168">
                <a:tc>
                  <a:txBody>
                    <a:bodyPr/>
                    <a:lstStyle/>
                    <a:p>
                      <a:pPr marL="0" marR="0" algn="l" fontAlgn="t">
                        <a:spcBef>
                          <a:spcPts val="0"/>
                        </a:spcBef>
                        <a:spcAft>
                          <a:spcPts val="0"/>
                        </a:spcAft>
                      </a:pPr>
                      <a:r>
                        <a:rPr lang="en-US" sz="1000" u="none" strike="noStrike" dirty="0">
                          <a:effectLst/>
                        </a:rPr>
                        <a:t>Teach</a:t>
                      </a:r>
                      <a:endParaRPr lang="en-US" sz="1800" u="none" strike="noStrike" dirty="0">
                        <a:effectLst/>
                      </a:endParaRPr>
                    </a:p>
                    <a:p>
                      <a:pPr marL="0" marR="0" algn="l" fontAlgn="t">
                        <a:spcBef>
                          <a:spcPts val="0"/>
                        </a:spcBef>
                        <a:spcAft>
                          <a:spcPts val="0"/>
                        </a:spcAft>
                      </a:pPr>
                      <a:r>
                        <a:rPr lang="en-US" sz="1000" u="none" strike="noStrike" dirty="0">
                          <a:effectLst/>
                        </a:rPr>
                        <a:t> </a:t>
                      </a:r>
                      <a:endParaRPr lang="en-US" sz="1800" b="0" i="0" u="none" strike="noStrike" dirty="0">
                        <a:effectLst/>
                        <a:latin typeface="Arial" panose="020B0604020202020204" pitchFamily="34" charset="0"/>
                      </a:endParaRPr>
                    </a:p>
                  </a:txBody>
                  <a:tcPr marL="68373" marR="68373" marT="949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spcBef>
                          <a:spcPts val="0"/>
                        </a:spcBef>
                        <a:spcAft>
                          <a:spcPts val="0"/>
                        </a:spcAft>
                      </a:pPr>
                      <a:r>
                        <a:rPr lang="en-US" sz="1000" u="none" strike="noStrike" dirty="0">
                          <a:effectLst/>
                        </a:rPr>
                        <a:t>Today we will be using the jellybean graphing worksheet to help us in learning how to count, write and represent numbers from 0 to 20. You will be given a cup or egg filled with different colored jelly beans and you will open them up and dump them out, feel free to eat one or two and then sort them onto the graph by how many colors of each you have and then at the bottom write the number of how many are in each color and then pick two different colors and add up their numbers to make a sum and write it on the back of the paper. Then wait for instructions. </a:t>
                      </a:r>
                    </a:p>
                    <a:p>
                      <a:pPr marL="0" marR="0" algn="l" fontAlgn="t">
                        <a:spcBef>
                          <a:spcPts val="0"/>
                        </a:spcBef>
                        <a:spcAft>
                          <a:spcPts val="0"/>
                        </a:spcAft>
                      </a:pPr>
                      <a:r>
                        <a:rPr lang="en-US" sz="1000" u="none" strike="noStrike" dirty="0">
                          <a:effectLst/>
                        </a:rPr>
                        <a:t>After you write on the back of your paper the number, I want you to switch your paper with a partner at your table and then have them put the proper amount of beans around the number and then check your partner to see if they got it right! Both partners raise your hand when you agree on being done and the teacher will come by and check off your work!  </a:t>
                      </a:r>
                    </a:p>
                    <a:p>
                      <a:pPr marL="0" marR="0" algn="l" fontAlgn="t">
                        <a:spcBef>
                          <a:spcPts val="0"/>
                        </a:spcBef>
                        <a:spcAft>
                          <a:spcPts val="0"/>
                        </a:spcAft>
                      </a:pPr>
                      <a:r>
                        <a:rPr lang="en-US" sz="1000" u="none" strike="noStrike" dirty="0">
                          <a:effectLst/>
                        </a:rPr>
                        <a:t>Now that we have successfully completed the jellybean sorting game lets move this into a hands-on sculpture activity for the class. </a:t>
                      </a:r>
                    </a:p>
                    <a:p>
                      <a:pPr marL="0" marR="0" algn="l" fontAlgn="t">
                        <a:spcBef>
                          <a:spcPts val="0"/>
                        </a:spcBef>
                        <a:spcAft>
                          <a:spcPts val="0"/>
                        </a:spcAft>
                      </a:pPr>
                      <a:r>
                        <a:rPr lang="en-US" sz="1000" u="none" strike="noStrike" dirty="0">
                          <a:effectLst/>
                        </a:rPr>
                        <a:t>I want to show you an interesting sculpture that ours will start to resemble just so you can get an idea of the art that we are creating in the classroom. I will explain how different material can be used to allow for different dimensions and textures in the paintings. Then, I will show the Digital Artwork to allow for the students to see the different colors, shapes and lines used in the art which hey can utilize into making the classroom bean stalk. </a:t>
                      </a:r>
                    </a:p>
                    <a:p>
                      <a:pPr marL="0" marR="0" algn="l" fontAlgn="t">
                        <a:spcBef>
                          <a:spcPts val="0"/>
                        </a:spcBef>
                        <a:spcAft>
                          <a:spcPts val="0"/>
                        </a:spcAft>
                      </a:pPr>
                      <a:endParaRPr lang="en-US" sz="1000" u="none" strike="noStrike" dirty="0">
                        <a:effectLst/>
                      </a:endParaRPr>
                    </a:p>
                    <a:p>
                      <a:pPr marL="0" marR="0" algn="l" fontAlgn="t">
                        <a:spcBef>
                          <a:spcPts val="0"/>
                        </a:spcBef>
                        <a:spcAft>
                          <a:spcPts val="0"/>
                        </a:spcAft>
                      </a:pPr>
                      <a:endParaRPr lang="en-US" sz="1800" u="none" strike="noStrike" dirty="0">
                        <a:effectLst/>
                      </a:endParaRPr>
                    </a:p>
                  </a:txBody>
                  <a:tcPr marL="68373" marR="68373" marT="949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1741005"/>
                  </a:ext>
                </a:extLst>
              </a:tr>
            </a:tbl>
          </a:graphicData>
        </a:graphic>
      </p:graphicFrame>
    </p:spTree>
    <p:extLst>
      <p:ext uri="{BB962C8B-B14F-4D97-AF65-F5344CB8AC3E}">
        <p14:creationId xmlns:p14="http://schemas.microsoft.com/office/powerpoint/2010/main" val="4119157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1EA7E4D2-80B8-4178-9266-1353066C7647}"/>
              </a:ext>
            </a:extLst>
          </p:cNvPr>
          <p:cNvSpPr>
            <a:spLocks noGrp="1"/>
          </p:cNvSpPr>
          <p:nvPr>
            <p:ph type="title"/>
          </p:nvPr>
        </p:nvSpPr>
        <p:spPr>
          <a:xfrm>
            <a:off x="470038" y="619985"/>
            <a:ext cx="3714220" cy="3212654"/>
          </a:xfrm>
          <a:noFill/>
          <a:ln>
            <a:solidFill>
              <a:schemeClr val="bg1"/>
            </a:solidFill>
          </a:ln>
        </p:spPr>
        <p:txBody>
          <a:bodyPr vert="horz" lIns="274320" tIns="182880" rIns="274320" bIns="182880" rtlCol="0" anchor="ctr" anchorCtr="1">
            <a:normAutofit/>
          </a:bodyPr>
          <a:lstStyle/>
          <a:p>
            <a:r>
              <a:rPr lang="en-US" sz="3800" dirty="0">
                <a:solidFill>
                  <a:schemeClr val="bg1"/>
                </a:solidFill>
              </a:rPr>
              <a:t>LESSON Plan</a:t>
            </a:r>
            <a:br>
              <a:rPr lang="en-US" sz="3800" dirty="0">
                <a:solidFill>
                  <a:schemeClr val="bg1"/>
                </a:solidFill>
              </a:rPr>
            </a:br>
            <a:r>
              <a:rPr lang="en-US" sz="3800" dirty="0">
                <a:solidFill>
                  <a:schemeClr val="bg1"/>
                </a:solidFill>
              </a:rPr>
              <a:t>Continued</a:t>
            </a:r>
          </a:p>
        </p:txBody>
      </p:sp>
      <p:graphicFrame>
        <p:nvGraphicFramePr>
          <p:cNvPr id="4" name="Table 3">
            <a:extLst>
              <a:ext uri="{FF2B5EF4-FFF2-40B4-BE49-F238E27FC236}">
                <a16:creationId xmlns:a16="http://schemas.microsoft.com/office/drawing/2014/main" id="{7E0C94F7-8D18-48D2-BD4A-8095FC0B883B}"/>
              </a:ext>
            </a:extLst>
          </p:cNvPr>
          <p:cNvGraphicFramePr>
            <a:graphicFrameLocks noGrp="1"/>
          </p:cNvGraphicFramePr>
          <p:nvPr>
            <p:extLst>
              <p:ext uri="{D42A27DB-BD31-4B8C-83A1-F6EECF244321}">
                <p14:modId xmlns:p14="http://schemas.microsoft.com/office/powerpoint/2010/main" val="1218214785"/>
              </p:ext>
            </p:extLst>
          </p:nvPr>
        </p:nvGraphicFramePr>
        <p:xfrm>
          <a:off x="5297763" y="1050825"/>
          <a:ext cx="6250770" cy="4595485"/>
        </p:xfrm>
        <a:graphic>
          <a:graphicData uri="http://schemas.openxmlformats.org/drawingml/2006/table">
            <a:tbl>
              <a:tblPr firstRow="1" firstCol="1" bandRow="1"/>
              <a:tblGrid>
                <a:gridCol w="1874570">
                  <a:extLst>
                    <a:ext uri="{9D8B030D-6E8A-4147-A177-3AD203B41FA5}">
                      <a16:colId xmlns:a16="http://schemas.microsoft.com/office/drawing/2014/main" val="713054664"/>
                    </a:ext>
                  </a:extLst>
                </a:gridCol>
                <a:gridCol w="4376200">
                  <a:extLst>
                    <a:ext uri="{9D8B030D-6E8A-4147-A177-3AD203B41FA5}">
                      <a16:colId xmlns:a16="http://schemas.microsoft.com/office/drawing/2014/main" val="1239193991"/>
                    </a:ext>
                  </a:extLst>
                </a:gridCol>
              </a:tblGrid>
              <a:tr h="425642">
                <a:tc gridSpan="2">
                  <a:txBody>
                    <a:bodyPr/>
                    <a:lstStyle/>
                    <a:p>
                      <a:pPr marL="0" marR="0" algn="ctr" fontAlgn="t">
                        <a:spcBef>
                          <a:spcPts val="0"/>
                        </a:spcBef>
                        <a:spcAft>
                          <a:spcPts val="0"/>
                        </a:spcAft>
                      </a:pPr>
                      <a:r>
                        <a:rPr lang="en-US" sz="1000" u="none" strike="noStrike">
                          <a:effectLst/>
                        </a:rPr>
                        <a:t>Lesson Plan</a:t>
                      </a:r>
                      <a:r>
                        <a:rPr lang="en-US" sz="1000" u="none" strike="noStrike" dirty="0">
                          <a:effectLst/>
                        </a:rPr>
                        <a:t> </a:t>
                      </a:r>
                      <a:endParaRPr lang="en-US" sz="1800" b="0" i="0" u="none" strike="noStrike" dirty="0">
                        <a:effectLst/>
                        <a:latin typeface="Arial" panose="020B0604020202020204" pitchFamily="34" charset="0"/>
                      </a:endParaRPr>
                    </a:p>
                  </a:txBody>
                  <a:tcPr marL="89710" marR="89710" marT="44855" marB="448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323067473"/>
                  </a:ext>
                </a:extLst>
              </a:tr>
              <a:tr h="2894756">
                <a:tc>
                  <a:txBody>
                    <a:bodyPr/>
                    <a:lstStyle/>
                    <a:p>
                      <a:pPr marL="0" marR="0" algn="l" fontAlgn="t">
                        <a:spcBef>
                          <a:spcPts val="0"/>
                        </a:spcBef>
                        <a:spcAft>
                          <a:spcPts val="0"/>
                        </a:spcAft>
                      </a:pPr>
                      <a:r>
                        <a:rPr lang="en-US" sz="1000" b="0" i="0" u="none" strike="noStrike" dirty="0">
                          <a:effectLst/>
                          <a:latin typeface="+mn-lt"/>
                        </a:rPr>
                        <a:t>Active Engagement </a:t>
                      </a:r>
                    </a:p>
                  </a:txBody>
                  <a:tcPr marL="67283" marR="67283" marT="934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fontAlgn="t">
                        <a:spcBef>
                          <a:spcPts val="0"/>
                        </a:spcBef>
                        <a:spcAft>
                          <a:spcPts val="0"/>
                        </a:spcAft>
                      </a:pPr>
                      <a:r>
                        <a:rPr lang="en-US" sz="1000" u="none" strike="noStrike" dirty="0">
                          <a:effectLst/>
                          <a:latin typeface="+mn-lt"/>
                        </a:rPr>
                        <a:t>Now you give it a try...</a:t>
                      </a:r>
                    </a:p>
                    <a:p>
                      <a:pPr marL="0" marR="0" algn="l" fontAlgn="t">
                        <a:spcBef>
                          <a:spcPts val="0"/>
                        </a:spcBef>
                        <a:spcAft>
                          <a:spcPts val="0"/>
                        </a:spcAft>
                      </a:pPr>
                      <a:r>
                        <a:rPr lang="en-US" sz="1000" u="none" strike="noStrike" dirty="0">
                          <a:effectLst/>
                          <a:latin typeface="+mn-lt"/>
                        </a:rPr>
                        <a:t>First, you will randomly draw a magic bean number </a:t>
                      </a:r>
                    </a:p>
                    <a:p>
                      <a:pPr marL="0" marR="0" algn="l" fontAlgn="t">
                        <a:spcBef>
                          <a:spcPts val="0"/>
                        </a:spcBef>
                        <a:spcAft>
                          <a:spcPts val="0"/>
                        </a:spcAft>
                      </a:pPr>
                      <a:r>
                        <a:rPr lang="en-US" sz="1000" u="none" strike="noStrike" dirty="0">
                          <a:effectLst/>
                          <a:latin typeface="+mn-lt"/>
                        </a:rPr>
                        <a:t>Then, you will say it out loud. </a:t>
                      </a:r>
                    </a:p>
                    <a:p>
                      <a:pPr marL="0" marR="0" algn="l" fontAlgn="t">
                        <a:spcBef>
                          <a:spcPts val="0"/>
                        </a:spcBef>
                        <a:spcAft>
                          <a:spcPts val="0"/>
                        </a:spcAft>
                      </a:pPr>
                      <a:r>
                        <a:rPr lang="en-US" sz="1000" u="none" strike="noStrike" dirty="0">
                          <a:effectLst/>
                          <a:latin typeface="+mn-lt"/>
                        </a:rPr>
                        <a:t>Five. </a:t>
                      </a:r>
                    </a:p>
                    <a:p>
                      <a:pPr marL="0" marR="0" algn="l" fontAlgn="t">
                        <a:spcBef>
                          <a:spcPts val="0"/>
                        </a:spcBef>
                        <a:spcAft>
                          <a:spcPts val="0"/>
                        </a:spcAft>
                      </a:pPr>
                      <a:r>
                        <a:rPr lang="en-US" sz="1000" u="none" strike="noStrike" dirty="0">
                          <a:effectLst/>
                          <a:latin typeface="+mn-lt"/>
                        </a:rPr>
                        <a:t>Then, you will reach into the magic bean cup and count out five magic beans to glue onto your bean stalk leaf. </a:t>
                      </a:r>
                    </a:p>
                    <a:p>
                      <a:pPr marL="0" marR="0" algn="l" fontAlgn="t">
                        <a:spcBef>
                          <a:spcPts val="0"/>
                        </a:spcBef>
                        <a:spcAft>
                          <a:spcPts val="0"/>
                        </a:spcAft>
                      </a:pPr>
                      <a:r>
                        <a:rPr lang="en-US" sz="1000" u="none" strike="noStrike" dirty="0">
                          <a:effectLst/>
                          <a:latin typeface="+mn-lt"/>
                        </a:rPr>
                        <a:t>One! Two! Three! Four! Five!</a:t>
                      </a:r>
                    </a:p>
                    <a:p>
                      <a:pPr marL="0" marR="0" algn="l" fontAlgn="t">
                        <a:spcBef>
                          <a:spcPts val="0"/>
                        </a:spcBef>
                        <a:spcAft>
                          <a:spcPts val="0"/>
                        </a:spcAft>
                      </a:pPr>
                      <a:r>
                        <a:rPr lang="en-US" sz="1000" u="none" strike="noStrike" dirty="0">
                          <a:effectLst/>
                          <a:latin typeface="+mn-lt"/>
                        </a:rPr>
                        <a:t>Finally, you will glue each of the five beans onto my number leaf and the notify the teacher to bring you some art supplied to pick and chose from in the art center to decorate your leaf using varying lines, shapes, colors, textures and forms. </a:t>
                      </a:r>
                    </a:p>
                    <a:p>
                      <a:pPr marL="0" marR="0" algn="l" fontAlgn="t">
                        <a:spcBef>
                          <a:spcPts val="0"/>
                        </a:spcBef>
                        <a:spcAft>
                          <a:spcPts val="0"/>
                        </a:spcAft>
                      </a:pPr>
                      <a:r>
                        <a:rPr lang="en-US" sz="1000" u="none" strike="noStrike" dirty="0">
                          <a:effectLst/>
                          <a:latin typeface="+mn-lt"/>
                        </a:rPr>
                        <a:t>When finished notify the teacher and I will come help you attach it onto the Bean Stalk in the classroom. </a:t>
                      </a:r>
                    </a:p>
                    <a:p>
                      <a:pPr marL="0" marR="0" algn="l" fontAlgn="t">
                        <a:spcBef>
                          <a:spcPts val="0"/>
                        </a:spcBef>
                        <a:spcAft>
                          <a:spcPts val="0"/>
                        </a:spcAft>
                      </a:pPr>
                      <a:endParaRPr lang="en-US" sz="1000" u="none" strike="noStrike" dirty="0">
                        <a:effectLst/>
                        <a:latin typeface="+mn-lt"/>
                      </a:endParaRPr>
                    </a:p>
                    <a:p>
                      <a:pPr marL="0" marR="0" algn="l" fontAlgn="t">
                        <a:spcBef>
                          <a:spcPts val="0"/>
                        </a:spcBef>
                        <a:spcAft>
                          <a:spcPts val="0"/>
                        </a:spcAft>
                      </a:pPr>
                      <a:r>
                        <a:rPr lang="en-US" sz="1000" u="none" strike="noStrike" dirty="0">
                          <a:effectLst/>
                          <a:latin typeface="+mn-lt"/>
                        </a:rPr>
                        <a:t>Did you see how I broke apart the assignment into steps and double checked my work as I went and used different techniques from my neighbors. We all learn different through varying learning styles. </a:t>
                      </a:r>
                    </a:p>
                    <a:p>
                      <a:pPr marL="0" marR="0" algn="l" fontAlgn="t">
                        <a:spcBef>
                          <a:spcPts val="0"/>
                        </a:spcBef>
                        <a:spcAft>
                          <a:spcPts val="0"/>
                        </a:spcAft>
                      </a:pPr>
                      <a:endParaRPr lang="en-US" sz="1000" b="0" i="0" u="none" strike="noStrike" dirty="0">
                        <a:effectLst/>
                        <a:latin typeface="+mn-lt"/>
                      </a:endParaRPr>
                    </a:p>
                    <a:p>
                      <a:pPr marL="0" marR="0" algn="l" fontAlgn="t">
                        <a:spcBef>
                          <a:spcPts val="0"/>
                        </a:spcBef>
                        <a:spcAft>
                          <a:spcPts val="0"/>
                        </a:spcAft>
                      </a:pPr>
                      <a:r>
                        <a:rPr lang="en-US" sz="1000" b="0" i="0" u="none" strike="noStrike" dirty="0">
                          <a:effectLst/>
                          <a:latin typeface="+mn-lt"/>
                        </a:rPr>
                        <a:t>Tell me about the steps you took to make your magic bean leaf!</a:t>
                      </a:r>
                    </a:p>
                  </a:txBody>
                  <a:tcPr marL="67283" marR="67283" marT="934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5448002"/>
                  </a:ext>
                </a:extLst>
              </a:tr>
              <a:tr h="1275087">
                <a:tc>
                  <a:txBody>
                    <a:bodyPr/>
                    <a:lstStyle/>
                    <a:p>
                      <a:pPr marL="0" marR="0" algn="l" fontAlgn="t">
                        <a:spcBef>
                          <a:spcPts val="0"/>
                        </a:spcBef>
                        <a:spcAft>
                          <a:spcPts val="0"/>
                        </a:spcAft>
                      </a:pPr>
                      <a:r>
                        <a:rPr lang="en-US" sz="1000" u="none" strike="noStrike" dirty="0">
                          <a:effectLst/>
                          <a:latin typeface="+mn-lt"/>
                        </a:rPr>
                        <a:t>Link/Check for understanding</a:t>
                      </a:r>
                      <a:endParaRPr lang="en-US" sz="1800" b="0" i="0" u="none" strike="noStrike" dirty="0">
                        <a:effectLst/>
                        <a:latin typeface="+mn-lt"/>
                      </a:endParaRPr>
                    </a:p>
                  </a:txBody>
                  <a:tcPr marL="67283" marR="67283" marT="934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000" u="none" strike="noStrike" dirty="0">
                          <a:effectLst/>
                          <a:latin typeface="+mn-lt"/>
                        </a:rPr>
                        <a:t>“Today we learned how to count, write  and represent numbers from 0 to 20 through using jellybean graphing and the counting Bean Stalk leaf project. Who can tell me something they learned or really enjoyed about todays lesson?</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2000" b="0" i="0" u="none" strike="noStrike" dirty="0">
                        <a:effectLst/>
                        <a:latin typeface="+mn-lt"/>
                      </a:endParaRPr>
                    </a:p>
                    <a:p>
                      <a:pPr marL="0" marR="0" algn="l" fontAlgn="t">
                        <a:spcBef>
                          <a:spcPts val="0"/>
                        </a:spcBef>
                        <a:spcAft>
                          <a:spcPts val="0"/>
                        </a:spcAft>
                      </a:pPr>
                      <a:r>
                        <a:rPr lang="en-US" sz="1000" b="0" i="0" u="none" strike="noStrike" dirty="0">
                          <a:effectLst/>
                          <a:latin typeface="+mn-lt"/>
                        </a:rPr>
                        <a:t>Alright that wraps up our art and math lesson for today class Ill see you all tomorrow! Great job I loved our classroom participation skills today!</a:t>
                      </a:r>
                    </a:p>
                  </a:txBody>
                  <a:tcPr marL="67283" marR="67283" marT="934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7749493"/>
                  </a:ext>
                </a:extLst>
              </a:tr>
            </a:tbl>
          </a:graphicData>
        </a:graphic>
      </p:graphicFrame>
    </p:spTree>
    <p:extLst>
      <p:ext uri="{BB962C8B-B14F-4D97-AF65-F5344CB8AC3E}">
        <p14:creationId xmlns:p14="http://schemas.microsoft.com/office/powerpoint/2010/main" val="8629715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FA21C72-692C-49FD-9EB4-DDDDDEBD4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75405" y="950977"/>
            <a:ext cx="9041190" cy="4956047"/>
          </a:xfrm>
          <a:prstGeom prst="rect">
            <a:avLst/>
          </a:prstGeom>
          <a:solidFill>
            <a:srgbClr val="FFFFFF"/>
          </a:solidFill>
          <a:ln w="317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photo, wall, indoor&#10;&#10;Description automatically generated">
            <a:extLst>
              <a:ext uri="{FF2B5EF4-FFF2-40B4-BE49-F238E27FC236}">
                <a16:creationId xmlns:a16="http://schemas.microsoft.com/office/drawing/2014/main" id="{5CB8899B-543B-4236-BA8E-3CBB4868E440}"/>
              </a:ext>
            </a:extLst>
          </p:cNvPr>
          <p:cNvPicPr>
            <a:picLocks noChangeAspect="1"/>
          </p:cNvPicPr>
          <p:nvPr/>
        </p:nvPicPr>
        <p:blipFill>
          <a:blip r:embed="rId2"/>
          <a:stretch>
            <a:fillRect/>
          </a:stretch>
        </p:blipFill>
        <p:spPr>
          <a:xfrm rot="16200000">
            <a:off x="4165938" y="-407415"/>
            <a:ext cx="4315968" cy="7672832"/>
          </a:xfrm>
          <a:prstGeom prst="rect">
            <a:avLst/>
          </a:prstGeom>
        </p:spPr>
      </p:pic>
      <p:sp>
        <p:nvSpPr>
          <p:cNvPr id="14" name="Oval 13">
            <a:extLst>
              <a:ext uri="{FF2B5EF4-FFF2-40B4-BE49-F238E27FC236}">
                <a16:creationId xmlns:a16="http://schemas.microsoft.com/office/drawing/2014/main" id="{FBAF941A-6830-47A3-B63C-7C7B66AEA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2380" y="624518"/>
            <a:ext cx="2157984" cy="2157984"/>
          </a:xfrm>
          <a:prstGeom prst="ellipse">
            <a:avLst/>
          </a:prstGeom>
          <a:solidFill>
            <a:srgbClr val="404040"/>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AABC21-5F92-4691-8EE1-7D15963141F5}"/>
              </a:ext>
            </a:extLst>
          </p:cNvPr>
          <p:cNvSpPr>
            <a:spLocks noGrp="1"/>
          </p:cNvSpPr>
          <p:nvPr>
            <p:ph type="title"/>
          </p:nvPr>
        </p:nvSpPr>
        <p:spPr>
          <a:xfrm>
            <a:off x="796972" y="789110"/>
            <a:ext cx="1828800" cy="1828800"/>
          </a:xfrm>
          <a:prstGeom prst="ellipse">
            <a:avLst/>
          </a:prstGeom>
          <a:noFill/>
          <a:ln>
            <a:solidFill>
              <a:srgbClr val="FFFFFF"/>
            </a:solidFill>
          </a:ln>
        </p:spPr>
        <p:txBody>
          <a:bodyPr vert="horz" lIns="182880" tIns="182880" rIns="182880" bIns="182880" rtlCol="0" anchor="ctr">
            <a:normAutofit/>
          </a:bodyPr>
          <a:lstStyle/>
          <a:p>
            <a:r>
              <a:rPr lang="en-US" sz="1600">
                <a:solidFill>
                  <a:srgbClr val="FFFFFF"/>
                </a:solidFill>
              </a:rPr>
              <a:t>Art center floor plan</a:t>
            </a:r>
          </a:p>
        </p:txBody>
      </p:sp>
    </p:spTree>
    <p:extLst>
      <p:ext uri="{BB962C8B-B14F-4D97-AF65-F5344CB8AC3E}">
        <p14:creationId xmlns:p14="http://schemas.microsoft.com/office/powerpoint/2010/main" val="26971020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A755906-3A1B-434D-9E68-9EFCEBBC2F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75405" y="950977"/>
            <a:ext cx="9041190" cy="4956047"/>
          </a:xfrm>
          <a:prstGeom prst="rect">
            <a:avLst/>
          </a:prstGeom>
          <a:solidFill>
            <a:srgbClr val="FFFFFF"/>
          </a:solidFill>
          <a:ln w="317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451537C-328B-4035-87C6-997E3FE3AF95}"/>
              </a:ext>
            </a:extLst>
          </p:cNvPr>
          <p:cNvPicPr>
            <a:picLocks noChangeAspect="1"/>
          </p:cNvPicPr>
          <p:nvPr/>
        </p:nvPicPr>
        <p:blipFill rotWithShape="1">
          <a:blip r:embed="rId2"/>
          <a:srcRect l="8343" r="-1" b="-1"/>
          <a:stretch/>
        </p:blipFill>
        <p:spPr>
          <a:xfrm rot="16200000">
            <a:off x="3938016" y="-756636"/>
            <a:ext cx="4315968" cy="8371272"/>
          </a:xfrm>
          <a:prstGeom prst="rect">
            <a:avLst/>
          </a:prstGeom>
        </p:spPr>
      </p:pic>
      <p:sp>
        <p:nvSpPr>
          <p:cNvPr id="18" name="Oval 17">
            <a:extLst>
              <a:ext uri="{FF2B5EF4-FFF2-40B4-BE49-F238E27FC236}">
                <a16:creationId xmlns:a16="http://schemas.microsoft.com/office/drawing/2014/main" id="{055A0380-F687-418F-A09C-C21C297337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2380" y="624518"/>
            <a:ext cx="2157984" cy="2157984"/>
          </a:xfrm>
          <a:prstGeom prst="ellipse">
            <a:avLst/>
          </a:prstGeom>
          <a:solidFill>
            <a:srgbClr val="404040"/>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636726-FCDB-4A95-9308-E08FE59B494F}"/>
              </a:ext>
            </a:extLst>
          </p:cNvPr>
          <p:cNvSpPr>
            <a:spLocks noGrp="1"/>
          </p:cNvSpPr>
          <p:nvPr>
            <p:ph type="title"/>
          </p:nvPr>
        </p:nvSpPr>
        <p:spPr>
          <a:xfrm>
            <a:off x="796972" y="789110"/>
            <a:ext cx="1828800" cy="1828800"/>
          </a:xfrm>
          <a:prstGeom prst="ellipse">
            <a:avLst/>
          </a:prstGeom>
          <a:noFill/>
          <a:ln>
            <a:solidFill>
              <a:srgbClr val="FFFFFF"/>
            </a:solidFill>
          </a:ln>
        </p:spPr>
        <p:txBody>
          <a:bodyPr vert="horz" lIns="182880" tIns="182880" rIns="182880" bIns="182880" rtlCol="0" anchor="ctr">
            <a:normAutofit fontScale="90000"/>
          </a:bodyPr>
          <a:lstStyle/>
          <a:p>
            <a:r>
              <a:rPr lang="en-US" sz="1400" kern="1200" cap="all" spc="200" baseline="0" dirty="0">
                <a:solidFill>
                  <a:srgbClr val="FFFFFF"/>
                </a:solidFill>
                <a:latin typeface="+mj-lt"/>
                <a:ea typeface="+mj-ea"/>
                <a:cs typeface="+mj-cs"/>
              </a:rPr>
              <a:t>OVERALL CLASSROOM FLOOR PLAN </a:t>
            </a:r>
          </a:p>
        </p:txBody>
      </p:sp>
    </p:spTree>
    <p:extLst>
      <p:ext uri="{BB962C8B-B14F-4D97-AF65-F5344CB8AC3E}">
        <p14:creationId xmlns:p14="http://schemas.microsoft.com/office/powerpoint/2010/main" val="2293383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BC79B-C459-4D52-8222-97B2E27C4AD6}"/>
              </a:ext>
            </a:extLst>
          </p:cNvPr>
          <p:cNvSpPr>
            <a:spLocks noGrp="1"/>
          </p:cNvSpPr>
          <p:nvPr>
            <p:ph type="title"/>
          </p:nvPr>
        </p:nvSpPr>
        <p:spPr/>
        <p:txBody>
          <a:bodyPr/>
          <a:lstStyle/>
          <a:p>
            <a:r>
              <a:rPr lang="en-US" dirty="0"/>
              <a:t>Art center floor plan DETAILS</a:t>
            </a:r>
          </a:p>
        </p:txBody>
      </p:sp>
      <p:sp>
        <p:nvSpPr>
          <p:cNvPr id="3" name="Content Placeholder 2">
            <a:extLst>
              <a:ext uri="{FF2B5EF4-FFF2-40B4-BE49-F238E27FC236}">
                <a16:creationId xmlns:a16="http://schemas.microsoft.com/office/drawing/2014/main" id="{CC14505B-4595-40D7-9D4D-2791C3A35650}"/>
              </a:ext>
            </a:extLst>
          </p:cNvPr>
          <p:cNvSpPr>
            <a:spLocks noGrp="1"/>
          </p:cNvSpPr>
          <p:nvPr>
            <p:ph idx="1"/>
          </p:nvPr>
        </p:nvSpPr>
        <p:spPr/>
        <p:txBody>
          <a:bodyPr>
            <a:normAutofit fontScale="85000" lnSpcReduction="20000"/>
          </a:bodyPr>
          <a:lstStyle/>
          <a:p>
            <a:r>
              <a:rPr lang="en-US" dirty="0"/>
              <a:t>Materials for Lesson and center: Jack in the Bean Stalk Book , Jellybean graphing worksheet, Jellybeans, Leaf cut outs, Decorative paper, Paint, Glue, Beans, cotton balls, tissue paper, etc. </a:t>
            </a:r>
          </a:p>
          <a:p>
            <a:r>
              <a:rPr lang="en-US" dirty="0"/>
              <a:t>The goal and purpose for the art center is to allow for the students to draw an understanding to the mathematics lesson and apply their creativity into being able to actively and successfully represent physically and verbally their numbers from 0 to 20.  </a:t>
            </a:r>
          </a:p>
          <a:p>
            <a:r>
              <a:rPr lang="en-US" dirty="0"/>
              <a:t>The skills students will develop, and practice include writing, speaking and representing their numbers from 0 to 20 using beans as a counter in the classroom. Students will also practice active listening, engagement and participation in the classroom throughout all lessons being taught and practice appropriate and well managed independence through center time. </a:t>
            </a:r>
          </a:p>
          <a:p>
            <a:r>
              <a:rPr lang="en-US" dirty="0"/>
              <a:t>Students will actively listen before touching any materials and follow all instructions the teacher is giving to allow for maximum safety and reduction of chaos in the classroom. Through proper classroom management skills the students will fully participate in each lesson and activity to allow for maximum achievement and individual and group success through each skill, objective and lesson being taught by the instructor. </a:t>
            </a:r>
          </a:p>
          <a:p>
            <a:endParaRPr lang="en-US" dirty="0"/>
          </a:p>
        </p:txBody>
      </p:sp>
    </p:spTree>
    <p:extLst>
      <p:ext uri="{BB962C8B-B14F-4D97-AF65-F5344CB8AC3E}">
        <p14:creationId xmlns:p14="http://schemas.microsoft.com/office/powerpoint/2010/main" val="36335187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370CF-BE8D-4008-9624-3E73F739AF85}"/>
              </a:ext>
            </a:extLst>
          </p:cNvPr>
          <p:cNvSpPr>
            <a:spLocks noGrp="1"/>
          </p:cNvSpPr>
          <p:nvPr>
            <p:ph type="title"/>
          </p:nvPr>
        </p:nvSpPr>
        <p:spPr/>
        <p:txBody>
          <a:bodyPr/>
          <a:lstStyle/>
          <a:p>
            <a:r>
              <a:rPr lang="en-US" dirty="0"/>
              <a:t>Assessment instrument</a:t>
            </a:r>
          </a:p>
        </p:txBody>
      </p:sp>
      <p:sp>
        <p:nvSpPr>
          <p:cNvPr id="3" name="Content Placeholder 2">
            <a:extLst>
              <a:ext uri="{FF2B5EF4-FFF2-40B4-BE49-F238E27FC236}">
                <a16:creationId xmlns:a16="http://schemas.microsoft.com/office/drawing/2014/main" id="{1FB9C3A2-C79C-4D55-B6BC-D4DD02A68DD4}"/>
              </a:ext>
            </a:extLst>
          </p:cNvPr>
          <p:cNvSpPr>
            <a:spLocks noGrp="1"/>
          </p:cNvSpPr>
          <p:nvPr>
            <p:ph idx="1"/>
          </p:nvPr>
        </p:nvSpPr>
        <p:spPr/>
        <p:txBody>
          <a:bodyPr>
            <a:normAutofit fontScale="92500" lnSpcReduction="20000"/>
          </a:bodyPr>
          <a:lstStyle/>
          <a:p>
            <a:r>
              <a:rPr lang="en-US" dirty="0"/>
              <a:t>The purpose of these two assessments I found are to successfully benefit the students by assessing their knowledge, comprehension and understanding of the lesson on being able to count, write and represent their numbers of 0 to 20. </a:t>
            </a:r>
          </a:p>
          <a:p>
            <a:r>
              <a:rPr lang="en-US" dirty="0"/>
              <a:t>These assessments will gage their overall understanding on the topic at hand of  counting 0 to 20 and number recognition to allow for the instructor to see where each student sits at with their individual counting skills. </a:t>
            </a:r>
          </a:p>
          <a:p>
            <a:r>
              <a:rPr lang="en-US" dirty="0"/>
              <a:t>The numeracy skills taps into their overall comprehension of knowing background on their numbers like what number comes before and after as well as which one is bigger and smaller etc. </a:t>
            </a:r>
          </a:p>
          <a:p>
            <a:r>
              <a:rPr lang="en-US" dirty="0"/>
              <a:t>The addition within 10 assessment will allow for the students to count and use their number from 0 to 10 to practice basic addition and number recognition within that number set and group. </a:t>
            </a:r>
          </a:p>
          <a:p>
            <a:endParaRPr lang="en-US" dirty="0"/>
          </a:p>
        </p:txBody>
      </p:sp>
    </p:spTree>
    <p:extLst>
      <p:ext uri="{BB962C8B-B14F-4D97-AF65-F5344CB8AC3E}">
        <p14:creationId xmlns:p14="http://schemas.microsoft.com/office/powerpoint/2010/main" val="12667744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ee the source image">
            <a:extLst>
              <a:ext uri="{FF2B5EF4-FFF2-40B4-BE49-F238E27FC236}">
                <a16:creationId xmlns:a16="http://schemas.microsoft.com/office/drawing/2014/main" id="{B00EFBE8-F727-4BFD-A313-99ED0281A0C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01212" y="355495"/>
            <a:ext cx="4744230" cy="614700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kindergarten counting assessment">
            <a:extLst>
              <a:ext uri="{FF2B5EF4-FFF2-40B4-BE49-F238E27FC236}">
                <a16:creationId xmlns:a16="http://schemas.microsoft.com/office/drawing/2014/main" id="{EB93C1FD-74BF-4648-893B-B816489BD3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8777" y="355495"/>
            <a:ext cx="4744230" cy="6149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5033789"/>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otalTime>15</TotalTime>
  <Words>1724</Words>
  <Application>Microsoft Macintosh PowerPoint</Application>
  <PresentationFormat>Widescreen</PresentationFormat>
  <Paragraphs>69</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Gill Sans MT</vt:lpstr>
      <vt:lpstr>Parcel</vt:lpstr>
      <vt:lpstr>Fine Arts Portfolio (ART SECTION)</vt:lpstr>
      <vt:lpstr>PORTFOLIO Theme</vt:lpstr>
      <vt:lpstr>Kindergarten Mathematics TEKS</vt:lpstr>
      <vt:lpstr>Kindergarten art tekS</vt:lpstr>
      <vt:lpstr>“Jack and the Beanstalk” By Lindsey bell</vt:lpstr>
      <vt:lpstr>One local Visiting artist</vt:lpstr>
      <vt:lpstr>“Jack and the beanstalk BOOK SCULpture” By JODI HARVEY</vt:lpstr>
      <vt:lpstr>“JACK AND the beanstalk digital art” BY: Deviant art</vt:lpstr>
      <vt:lpstr>LESSON PLAn</vt:lpstr>
      <vt:lpstr>LESSON Plan Continued</vt:lpstr>
      <vt:lpstr>Art center floor plan</vt:lpstr>
      <vt:lpstr>OVERALL CLASSROOM FLOOR PLAN </vt:lpstr>
      <vt:lpstr>Art center floor plan DETAILS</vt:lpstr>
      <vt:lpstr>Assessment instrument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Fine Arts Portfolio (ART SECTION)</dc:title>
  <dc:creator>Carrie Salvatore</dc:creator>
  <cp:lastModifiedBy>Micheaux, Kendria</cp:lastModifiedBy>
  <cp:revision>2</cp:revision>
  <dcterms:created xsi:type="dcterms:W3CDTF">2019-10-02T00:36:34Z</dcterms:created>
  <dcterms:modified xsi:type="dcterms:W3CDTF">2020-10-14T20:36:50Z</dcterms:modified>
</cp:coreProperties>
</file>